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 id="2147483693" r:id="rId3"/>
  </p:sldMasterIdLst>
  <p:notesMasterIdLst>
    <p:notesMasterId r:id="rId9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344" r:id="rId18"/>
    <p:sldId id="270" r:id="rId19"/>
    <p:sldId id="271" r:id="rId20"/>
    <p:sldId id="272" r:id="rId21"/>
    <p:sldId id="273" r:id="rId22"/>
    <p:sldId id="274" r:id="rId23"/>
    <p:sldId id="275" r:id="rId24"/>
    <p:sldId id="276" r:id="rId25"/>
    <p:sldId id="277" r:id="rId26"/>
    <p:sldId id="278" r:id="rId27"/>
    <p:sldId id="279" r:id="rId28"/>
    <p:sldId id="280" r:id="rId29"/>
    <p:sldId id="345"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346"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47"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Lst>
  <p:sldSz cx="13004800" cy="9753600"/>
  <p:notesSz cx="6858000" cy="9144000"/>
  <p:embeddedFontLst>
    <p:embeddedFont>
      <p:font typeface="M PLUS 1p" panose="020B0604020202020204" charset="-128"/>
      <p:regular r:id="rId97"/>
      <p:bold r:id="rId98"/>
    </p:embeddedFont>
    <p:embeddedFont>
      <p:font typeface="Helvetica Neue" panose="020B060402020202020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DD3B94-4643-464E-92A3-1152E01BCEC3}" v="2" dt="2021-10-28T05:47:57.081"/>
  </p1510:revLst>
</p1510:revInfo>
</file>

<file path=ppt/tableStyles.xml><?xml version="1.0" encoding="utf-8"?>
<a:tblStyleLst xmlns:a="http://schemas.openxmlformats.org/drawingml/2006/main" def="{7D4B74DB-A764-4EB8-BD53-098A5F1C352A}">
  <a:tblStyle styleId="{7D4B74DB-A764-4EB8-BD53-098A5F1C35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8F40E-11E0-4055-ACDE-79FC650D25A4}" styleName="Table_1">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206"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microsoft.com/office/2016/11/relationships/changesInfo" Target="changesInfos/changesInfo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6.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fntdata"/><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4.fntdata"/><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50DD3B94-4643-464E-92A3-1152E01BCEC3}"/>
    <pc:docChg chg="custSel addSld modSld sldOrd">
      <pc:chgData name="NGUYEN THE DUC 20194515" userId="32441812-81b6-4178-b027-38d89a7cfb09" providerId="ADAL" clId="{50DD3B94-4643-464E-92A3-1152E01BCEC3}" dt="2021-11-02T19:10:55.577" v="4692"/>
      <pc:docMkLst>
        <pc:docMk/>
      </pc:docMkLst>
      <pc:sldChg chg="modSp mod">
        <pc:chgData name="NGUYEN THE DUC 20194515" userId="32441812-81b6-4178-b027-38d89a7cfb09" providerId="ADAL" clId="{50DD3B94-4643-464E-92A3-1152E01BCEC3}" dt="2021-10-28T06:29:12.972" v="4690" actId="20577"/>
        <pc:sldMkLst>
          <pc:docMk/>
          <pc:sldMk cId="0" sldId="265"/>
        </pc:sldMkLst>
        <pc:spChg chg="mod">
          <ac:chgData name="NGUYEN THE DUC 20194515" userId="32441812-81b6-4178-b027-38d89a7cfb09" providerId="ADAL" clId="{50DD3B94-4643-464E-92A3-1152E01BCEC3}" dt="2021-10-28T06:29:12.972" v="4690" actId="20577"/>
          <ac:spMkLst>
            <pc:docMk/>
            <pc:sldMk cId="0" sldId="265"/>
            <ac:spMk id="334" creationId="{00000000-0000-0000-0000-000000000000}"/>
          </ac:spMkLst>
        </pc:spChg>
      </pc:sldChg>
      <pc:sldChg chg="modSp mod">
        <pc:chgData name="NGUYEN THE DUC 20194515" userId="32441812-81b6-4178-b027-38d89a7cfb09" providerId="ADAL" clId="{50DD3B94-4643-464E-92A3-1152E01BCEC3}" dt="2021-10-28T05:46:04.808" v="2327" actId="27636"/>
        <pc:sldMkLst>
          <pc:docMk/>
          <pc:sldMk cId="0" sldId="277"/>
        </pc:sldMkLst>
        <pc:spChg chg="mod">
          <ac:chgData name="NGUYEN THE DUC 20194515" userId="32441812-81b6-4178-b027-38d89a7cfb09" providerId="ADAL" clId="{50DD3B94-4643-464E-92A3-1152E01BCEC3}" dt="2021-10-28T05:46:04.808" v="2327" actId="27636"/>
          <ac:spMkLst>
            <pc:docMk/>
            <pc:sldMk cId="0" sldId="277"/>
            <ac:spMk id="423" creationId="{00000000-0000-0000-0000-000000000000}"/>
          </ac:spMkLst>
        </pc:spChg>
      </pc:sldChg>
      <pc:sldChg chg="addSp modSp mod">
        <pc:chgData name="NGUYEN THE DUC 20194515" userId="32441812-81b6-4178-b027-38d89a7cfb09" providerId="ADAL" clId="{50DD3B94-4643-464E-92A3-1152E01BCEC3}" dt="2021-10-28T05:56:07.621" v="3785" actId="20577"/>
        <pc:sldMkLst>
          <pc:docMk/>
          <pc:sldMk cId="0" sldId="303"/>
        </pc:sldMkLst>
        <pc:spChg chg="add mod">
          <ac:chgData name="NGUYEN THE DUC 20194515" userId="32441812-81b6-4178-b027-38d89a7cfb09" providerId="ADAL" clId="{50DD3B94-4643-464E-92A3-1152E01BCEC3}" dt="2021-10-28T05:56:07.621" v="3785" actId="20577"/>
          <ac:spMkLst>
            <pc:docMk/>
            <pc:sldMk cId="0" sldId="303"/>
            <ac:spMk id="2" creationId="{0785CC7A-34BA-46BD-B77A-A239767B7CAD}"/>
          </ac:spMkLst>
        </pc:spChg>
        <pc:spChg chg="mod">
          <ac:chgData name="NGUYEN THE DUC 20194515" userId="32441812-81b6-4178-b027-38d89a7cfb09" providerId="ADAL" clId="{50DD3B94-4643-464E-92A3-1152E01BCEC3}" dt="2021-10-28T05:48:05.017" v="2699" actId="1076"/>
          <ac:spMkLst>
            <pc:docMk/>
            <pc:sldMk cId="0" sldId="303"/>
            <ac:spMk id="647" creationId="{00000000-0000-0000-0000-000000000000}"/>
          </ac:spMkLst>
        </pc:spChg>
      </pc:sldChg>
      <pc:sldChg chg="modSp mod">
        <pc:chgData name="NGUYEN THE DUC 20194515" userId="32441812-81b6-4178-b027-38d89a7cfb09" providerId="ADAL" clId="{50DD3B94-4643-464E-92A3-1152E01BCEC3}" dt="2021-10-28T05:46:04.692" v="2326" actId="27636"/>
        <pc:sldMkLst>
          <pc:docMk/>
          <pc:sldMk cId="0" sldId="316"/>
        </pc:sldMkLst>
        <pc:spChg chg="mod">
          <ac:chgData name="NGUYEN THE DUC 20194515" userId="32441812-81b6-4178-b027-38d89a7cfb09" providerId="ADAL" clId="{50DD3B94-4643-464E-92A3-1152E01BCEC3}" dt="2021-10-28T05:46:04.692" v="2326" actId="27636"/>
          <ac:spMkLst>
            <pc:docMk/>
            <pc:sldMk cId="0" sldId="316"/>
            <ac:spMk id="747" creationId="{00000000-0000-0000-0000-000000000000}"/>
          </ac:spMkLst>
        </pc:spChg>
        <pc:spChg chg="mod">
          <ac:chgData name="NGUYEN THE DUC 20194515" userId="32441812-81b6-4178-b027-38d89a7cfb09" providerId="ADAL" clId="{50DD3B94-4643-464E-92A3-1152E01BCEC3}" dt="2021-10-28T05:46:04.671" v="2325" actId="27636"/>
          <ac:spMkLst>
            <pc:docMk/>
            <pc:sldMk cId="0" sldId="316"/>
            <ac:spMk id="750" creationId="{00000000-0000-0000-0000-000000000000}"/>
          </ac:spMkLst>
        </pc:spChg>
        <pc:spChg chg="mod">
          <ac:chgData name="NGUYEN THE DUC 20194515" userId="32441812-81b6-4178-b027-38d89a7cfb09" providerId="ADAL" clId="{50DD3B94-4643-464E-92A3-1152E01BCEC3}" dt="2021-10-28T05:46:04.658" v="2324" actId="27636"/>
          <ac:spMkLst>
            <pc:docMk/>
            <pc:sldMk cId="0" sldId="316"/>
            <ac:spMk id="751" creationId="{00000000-0000-0000-0000-000000000000}"/>
          </ac:spMkLst>
        </pc:spChg>
      </pc:sldChg>
      <pc:sldChg chg="modSp new mod ord">
        <pc:chgData name="NGUYEN THE DUC 20194515" userId="32441812-81b6-4178-b027-38d89a7cfb09" providerId="ADAL" clId="{50DD3B94-4643-464E-92A3-1152E01BCEC3}" dt="2021-11-02T19:10:55.577" v="4692"/>
        <pc:sldMkLst>
          <pc:docMk/>
          <pc:sldMk cId="1111749343" sldId="344"/>
        </pc:sldMkLst>
        <pc:spChg chg="mod">
          <ac:chgData name="NGUYEN THE DUC 20194515" userId="32441812-81b6-4178-b027-38d89a7cfb09" providerId="ADAL" clId="{50DD3B94-4643-464E-92A3-1152E01BCEC3}" dt="2021-10-28T04:28:41.070" v="720" actId="20577"/>
          <ac:spMkLst>
            <pc:docMk/>
            <pc:sldMk cId="1111749343" sldId="344"/>
            <ac:spMk id="2" creationId="{AD2CD4DA-61AE-42AD-A023-97637AF2132A}"/>
          </ac:spMkLst>
        </pc:spChg>
      </pc:sldChg>
      <pc:sldChg chg="modSp new mod">
        <pc:chgData name="NGUYEN THE DUC 20194515" userId="32441812-81b6-4178-b027-38d89a7cfb09" providerId="ADAL" clId="{50DD3B94-4643-464E-92A3-1152E01BCEC3}" dt="2021-10-28T05:37:08.233" v="1763" actId="20577"/>
        <pc:sldMkLst>
          <pc:docMk/>
          <pc:sldMk cId="371321957" sldId="345"/>
        </pc:sldMkLst>
        <pc:spChg chg="mod">
          <ac:chgData name="NGUYEN THE DUC 20194515" userId="32441812-81b6-4178-b027-38d89a7cfb09" providerId="ADAL" clId="{50DD3B94-4643-464E-92A3-1152E01BCEC3}" dt="2021-10-28T05:37:08.233" v="1763" actId="20577"/>
          <ac:spMkLst>
            <pc:docMk/>
            <pc:sldMk cId="371321957" sldId="345"/>
            <ac:spMk id="2" creationId="{8EECE61D-14EC-45A2-8566-40234BE0E2BC}"/>
          </ac:spMkLst>
        </pc:spChg>
      </pc:sldChg>
      <pc:sldChg chg="modSp new mod">
        <pc:chgData name="NGUYEN THE DUC 20194515" userId="32441812-81b6-4178-b027-38d89a7cfb09" providerId="ADAL" clId="{50DD3B94-4643-464E-92A3-1152E01BCEC3}" dt="2021-10-28T05:47:18.497" v="2695" actId="20577"/>
        <pc:sldMkLst>
          <pc:docMk/>
          <pc:sldMk cId="2085136122" sldId="346"/>
        </pc:sldMkLst>
        <pc:spChg chg="mod">
          <ac:chgData name="NGUYEN THE DUC 20194515" userId="32441812-81b6-4178-b027-38d89a7cfb09" providerId="ADAL" clId="{50DD3B94-4643-464E-92A3-1152E01BCEC3}" dt="2021-10-28T05:47:18.497" v="2695" actId="20577"/>
          <ac:spMkLst>
            <pc:docMk/>
            <pc:sldMk cId="2085136122" sldId="346"/>
            <ac:spMk id="2" creationId="{31EC6751-B3AB-43AB-9DA2-1BD578FC1361}"/>
          </ac:spMkLst>
        </pc:spChg>
      </pc:sldChg>
      <pc:sldChg chg="modSp new mod">
        <pc:chgData name="NGUYEN THE DUC 20194515" userId="32441812-81b6-4178-b027-38d89a7cfb09" providerId="ADAL" clId="{50DD3B94-4643-464E-92A3-1152E01BCEC3}" dt="2021-10-28T06:09:32.926" v="4686" actId="20577"/>
        <pc:sldMkLst>
          <pc:docMk/>
          <pc:sldMk cId="211097030" sldId="347"/>
        </pc:sldMkLst>
        <pc:spChg chg="mod">
          <ac:chgData name="NGUYEN THE DUC 20194515" userId="32441812-81b6-4178-b027-38d89a7cfb09" providerId="ADAL" clId="{50DD3B94-4643-464E-92A3-1152E01BCEC3}" dt="2021-10-28T06:09:32.926" v="4686" actId="20577"/>
          <ac:spMkLst>
            <pc:docMk/>
            <pc:sldMk cId="211097030" sldId="347"/>
            <ac:spMk id="2" creationId="{8A0661E7-D72E-4580-9974-1E78937C06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1pPr>
            <a:lvl2pPr marL="914400" marR="0" lvl="1"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2pPr>
            <a:lvl3pPr marL="1371600" marR="0" lvl="2"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3pPr>
            <a:lvl4pPr marL="1828800" marR="0" lvl="3"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4pPr>
            <a:lvl5pPr marL="2286000" marR="0" lvl="4"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5pPr>
            <a:lvl6pPr marL="2743200" marR="0" lvl="5"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6pPr>
            <a:lvl7pPr marL="3200400" marR="0" lvl="6"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7pPr>
            <a:lvl8pPr marL="3657600" marR="0" lvl="7"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8pPr>
            <a:lvl9pPr marL="4114800" marR="0" lvl="8"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f5dd40d87c_1_8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gf5dd40d87c_1_8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f1f1c6ad8a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gf1f1c6ad8a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f5dd40d87c_1_9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4" name="Google Shape;344;gf5dd40d87c_1_9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5dd40d87c_1_5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f5dd40d87c_1_5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ef917dd88f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9" name="Google Shape;359;gef917dd88f_1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25f85703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7" name="Google Shape;367;gf25f85703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25f85703c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5" name="Google Shape;375;gf25f85703c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25f85703c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2" name="Google Shape;382;gf25f85703c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f25f85703c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 name="Google Shape;389;gf25f85703c_0_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25f85703c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6" name="Google Shape;396;gf25f85703c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538fe417e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f538fe417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25f85703c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gf25f85703c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25f85703c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 name="Google Shape;411;gf25f85703c_0_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25f85703c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 name="Google Shape;419;gf25f85703c_0_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f1152054fb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 name="Google Shape;426;gf1152054fb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f25f85703c_0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gf25f85703c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1152054f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0" name="Google Shape;450;gf1152054fb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f25f85703c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8" name="Google Shape;458;gf25f85703c_0_1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f25f85703c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gf25f85703c_0_1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f25f85703c_0_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gf25f85703c_0_1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f25f85703c_0_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0" name="Google Shape;480;gf25f85703c_0_1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f538fe417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f538fe417e_0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説明2min 63</a:t>
            </a:r>
            <a:endParaRPr/>
          </a:p>
          <a:p>
            <a:pPr marL="0" lvl="0" indent="0" algn="l" rtl="0">
              <a:lnSpc>
                <a:spcPct val="125000"/>
              </a:lnSpc>
              <a:spcBef>
                <a:spcPts val="0"/>
              </a:spcBef>
              <a:spcAft>
                <a:spcPts val="0"/>
              </a:spcAft>
              <a:buNone/>
            </a:pPr>
            <a:r>
              <a:rPr lang="en-US" sz="2400">
                <a:latin typeface="Avenir"/>
                <a:ea typeface="Avenir"/>
                <a:cs typeface="Avenir"/>
                <a:sym typeface="Avenir"/>
              </a:rPr>
              <a:t>配布回収4min　実施</a:t>
            </a:r>
            <a:r>
              <a:rPr lang="en-US"/>
              <a:t>8</a:t>
            </a:r>
            <a:r>
              <a:rPr lang="en-US" sz="2400">
                <a:latin typeface="Avenir"/>
                <a:ea typeface="Avenir"/>
                <a:cs typeface="Avenir"/>
                <a:sym typeface="Avenir"/>
              </a:rPr>
              <a:t>min　72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f25f85703c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gf25f85703c_0_1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f25f85703c_0_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5" name="Google Shape;495;gf25f85703c_0_1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f25f85703c_0_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 name="Google Shape;502;gf25f85703c_0_1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25f85703c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 name="Google Shape;510;gf25f85703c_0_1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f5dd40d87c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gf5dd40d87c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f25f85703c_0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7" name="Google Shape;527;gf25f85703c_0_1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f29c8a76b1_1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gf29c8a76b1_1_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f1152054fb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gf1152054fb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29c8a76b1_1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gf29c8a76b1_1_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f29c8a76b1_1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8" name="Google Shape;578;gf29c8a76b1_1_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f5dd40d87c_1_2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f5dd40d87c_1_2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29c8a76b1_1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5" name="Google Shape;585;gf29c8a76b1_1_1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f29c8a76b1_1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2" name="Google Shape;592;gf29c8a76b1_1_1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f29c8a76b1_1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9" name="Google Shape;599;gf29c8a76b1_1_1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f29c8a76b1_1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7" name="Google Shape;607;gf29c8a76b1_1_1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f29c8a76b1_1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4" name="Google Shape;614;gf29c8a76b1_1_1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f29c8a76b1_1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2" name="Google Shape;622;gf29c8a76b1_1_1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f5dd40d87c_1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9" name="Google Shape;629;gf5dd40d87c_1_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2f52d9bb4_0_1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gf2f52d9bb4_0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1152054fb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3" name="Google Shape;643;gf1152054fb_0_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f2f52d9bb4_0_1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0" name="Google Shape;650;gf2f52d9bb4_0_1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5dd40d87c_1_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gf5dd40d87c_1_4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f2f52d9bb4_0_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8" name="Google Shape;658;gf2f52d9bb4_0_1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fcacb630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5" name="Google Shape;665;gefcacb630f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efcacb630f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2" name="Google Shape;672;gefcacb630f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f2f52d9bb4_0_1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9" name="Google Shape;679;gf2f52d9bb4_0_1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f2f52d9bb4_0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gf2f52d9bb4_0_2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f2f52d9bb4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4" name="Google Shape;694;gf2f52d9bb4_0_20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efcacb630f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2" name="Google Shape;702;gefcacb630f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f5dd40d87c_1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9" name="Google Shape;709;gf5dd40d87c_1_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efcacb630f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6" name="Google Shape;716;gefcacb630f_0_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f5dd40d87c_1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6" name="Google Shape;726;gf5dd40d87c_1_1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b4f6426c2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eb4f6426c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f5dd40d87c_1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6" name="Google Shape;736;gf5dd40d87c_1_1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f000e8c675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3" name="Google Shape;743;gf000e8c675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5dd40d87c_1_10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gf5dd40d87c_1_10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f5dd40d87c_1_10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0" name="Google Shape;760;gf5dd40d87c_1_10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f5dd40d87c_1_10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7" name="Google Shape;767;gf5dd40d87c_1_10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f5dd40d87c_1_10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5" name="Google Shape;775;gf5dd40d87c_1_10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f5dd40d87c_1_10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2" name="Google Shape;782;gf5dd40d87c_1_109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f5dd40d87c_1_10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9" name="Google Shape;789;gf5dd40d87c_1_10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f5dd40d87c_1_1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6" name="Google Shape;796;gf5dd40d87c_1_11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f5dd40d87c_1_1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4" name="Google Shape;804;gf5dd40d87c_1_11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1f1c6ad8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gf1f1c6ad8a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dd40d87c_1_1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1" name="Google Shape;811;gf5dd40d87c_1_11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f5dd40d87c_1_1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9" name="Google Shape;819;gf5dd40d87c_1_11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f5dd40d87c_1_1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6" name="Google Shape;826;gf5dd40d87c_1_11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f5dd40d87c_1_1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6" name="Google Shape;836;gf5dd40d87c_1_11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f5dd40d87c_1_1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3" name="Google Shape;843;gf5dd40d87c_1_11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f5dd40d87c_1_11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3" name="Google Shape;853;gf5dd40d87c_1_11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f5dd40d87c_1_1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0" name="Google Shape;860;gf5dd40d87c_1_11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f5dd40d87c_1_1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0" name="Google Shape;870;gf5dd40d87c_1_11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f7a7ee18f1_3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gf7a7ee18f1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f7a7ee18f1_3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4" name="Google Shape;884;gf7a7ee18f1_3_1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f5dd40d87c_1_6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6" name="Google Shape;316;gf5dd40d87c_1_6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f7a7ee18f1_3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2" name="Google Shape;892;gf7a7ee18f1_3_1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f000e8c675_0_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gf000e8c675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f29c8a76b1_2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6" name="Google Shape;906;gf29c8a76b1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efcacb630f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3" name="Google Shape;913;gefcacb630f_0_1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fcacb630f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0" name="Google Shape;920;gefcacb630f_0_1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f29c8a76b1_2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7" name="Google Shape;927;gf29c8a76b1_2_1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fcacb630f_0_1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4" name="Google Shape;934;gefcacb630f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fcacb630f_0_1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gefcacb630f_0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f11520545c_0_1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gf11520545c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f5dd40d87c_1_7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gf5dd40d87c_1_7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63"/>
        <p:cNvGrpSpPr/>
        <p:nvPr/>
      </p:nvGrpSpPr>
      <p:grpSpPr>
        <a:xfrm>
          <a:off x="0" y="0"/>
          <a:ext cx="0" cy="0"/>
          <a:chOff x="0" y="0"/>
          <a:chExt cx="0" cy="0"/>
        </a:xfrm>
      </p:grpSpPr>
      <p:sp>
        <p:nvSpPr>
          <p:cNvPr id="64" name="Google Shape;64;p1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5" name="Google Shape;65;p11"/>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6" name="Google Shape;66;p1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67" name="Google Shape;67;p11"/>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0" name="Google Shape;70;p1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2" name="Google Shape;72;p1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3" name="Google Shape;73;p1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74" name="Google Shape;74;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83" name="Google Shape;83;p14"/>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84" name="Google Shape;84;p14"/>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5" name="Google Shape;85;p14"/>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86" name="Google Shape;86;p14" descr="fujisakura.jpg"/>
          <p:cNvPicPr preferRelativeResize="0"/>
          <p:nvPr/>
        </p:nvPicPr>
        <p:blipFill rotWithShape="1">
          <a:blip r:embed="rId2">
            <a:alphaModFix/>
          </a:blip>
          <a:srcRect l="30078" r="57425"/>
          <a:stretch/>
        </p:blipFill>
        <p:spPr>
          <a:xfrm>
            <a:off x="-5438" y="4"/>
            <a:ext cx="1624963" cy="9753602"/>
          </a:xfrm>
          <a:prstGeom prst="rect">
            <a:avLst/>
          </a:prstGeom>
          <a:noFill/>
          <a:ln>
            <a:noFill/>
          </a:ln>
        </p:spPr>
      </p:pic>
      <p:sp>
        <p:nvSpPr>
          <p:cNvPr id="87" name="Google Shape;87;p14"/>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8" name="Google Shape;88;p14"/>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89"/>
        <p:cNvGrpSpPr/>
        <p:nvPr/>
      </p:nvGrpSpPr>
      <p:grpSpPr>
        <a:xfrm>
          <a:off x="0" y="0"/>
          <a:ext cx="0" cy="0"/>
          <a:chOff x="0" y="0"/>
          <a:chExt cx="0" cy="0"/>
        </a:xfrm>
      </p:grpSpPr>
      <p:sp>
        <p:nvSpPr>
          <p:cNvPr id="90" name="Google Shape;90;p15"/>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91"/>
        <p:cNvGrpSpPr/>
        <p:nvPr/>
      </p:nvGrpSpPr>
      <p:grpSpPr>
        <a:xfrm>
          <a:off x="0" y="0"/>
          <a:ext cx="0" cy="0"/>
          <a:chOff x="0" y="0"/>
          <a:chExt cx="0" cy="0"/>
        </a:xfrm>
      </p:grpSpPr>
      <p:pic>
        <p:nvPicPr>
          <p:cNvPr id="92" name="Google Shape;92;p16"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93" name="Google Shape;93;p16"/>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4" name="Google Shape;94;p16"/>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5" name="Google Shape;95;p16"/>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96" name="Google Shape;96;p16"/>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99" name="Google Shape;99;p1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00" name="Google Shape;100;p1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1" name="Google Shape;101;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02" name="Google Shape;102;p1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103"/>
        <p:cNvGrpSpPr/>
        <p:nvPr/>
      </p:nvGrpSpPr>
      <p:grpSpPr>
        <a:xfrm>
          <a:off x="0" y="0"/>
          <a:ext cx="0" cy="0"/>
          <a:chOff x="0" y="0"/>
          <a:chExt cx="0" cy="0"/>
        </a:xfrm>
      </p:grpSpPr>
      <p:sp>
        <p:nvSpPr>
          <p:cNvPr id="104" name="Google Shape;104;p1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5" name="Google Shape;105;p18"/>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6" name="Google Shape;106;p1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07" name="Google Shape;107;p1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0" name="Google Shape;110;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11" name="Google Shape;111;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2" name="Google Shape;112;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13" name="Google Shape;113;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6" name="Google Shape;116;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19" name="Google Shape;119;p2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20" name="Google Shape;120;p2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1" name="Google Shape;121;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22" name="Google Shape;122;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 name="Google Shape;21;p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 name="Google Shape;22;p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 name="Google Shape;23;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23"/>
        <p:cNvGrpSpPr/>
        <p:nvPr/>
      </p:nvGrpSpPr>
      <p:grpSpPr>
        <a:xfrm>
          <a:off x="0" y="0"/>
          <a:ext cx="0" cy="0"/>
          <a:chOff x="0" y="0"/>
          <a:chExt cx="0" cy="0"/>
        </a:xfrm>
      </p:grpSpPr>
      <p:sp>
        <p:nvSpPr>
          <p:cNvPr id="124" name="Google Shape;124;p2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5" name="Google Shape;125;p22"/>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6" name="Google Shape;126;p2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27" name="Google Shape;127;p2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128"/>
        <p:cNvGrpSpPr/>
        <p:nvPr/>
      </p:nvGrpSpPr>
      <p:grpSpPr>
        <a:xfrm>
          <a:off x="0" y="0"/>
          <a:ext cx="0" cy="0"/>
          <a:chOff x="0" y="0"/>
          <a:chExt cx="0" cy="0"/>
        </a:xfrm>
      </p:grpSpPr>
      <p:sp>
        <p:nvSpPr>
          <p:cNvPr id="129" name="Google Shape;129;p23"/>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0" name="Google Shape;130;p2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1" name="Google Shape;131;p2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2" name="Google Shape;132;p2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3" name="Google Shape;133;p2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34" name="Google Shape;134;p2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7" name="Google Shape;137;p2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38" name="Google Shape;138;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1" name="Google Shape;141;p2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2" name="Google Shape;142;p2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3" name="Google Shape;143;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44" name="Google Shape;144;p2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145"/>
        <p:cNvGrpSpPr/>
        <p:nvPr/>
      </p:nvGrpSpPr>
      <p:grpSpPr>
        <a:xfrm>
          <a:off x="0" y="0"/>
          <a:ext cx="0" cy="0"/>
          <a:chOff x="0" y="0"/>
          <a:chExt cx="0" cy="0"/>
        </a:xfrm>
      </p:grpSpPr>
      <p:sp>
        <p:nvSpPr>
          <p:cNvPr id="146" name="Google Shape;146;p2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7" name="Google Shape;147;p26"/>
          <p:cNvSpPr>
            <a:spLocks noGrp="1"/>
          </p:cNvSpPr>
          <p:nvPr>
            <p:ph type="pic" idx="2"/>
          </p:nvPr>
        </p:nvSpPr>
        <p:spPr>
          <a:xfrm>
            <a:off x="381856" y="114242"/>
            <a:ext cx="12228300" cy="815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48" name="Google Shape;148;p26"/>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9" name="Google Shape;149;p26"/>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0" name="Google Shape;150;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151"/>
        <p:cNvGrpSpPr/>
        <p:nvPr/>
      </p:nvGrpSpPr>
      <p:grpSpPr>
        <a:xfrm>
          <a:off x="0" y="0"/>
          <a:ext cx="0" cy="0"/>
          <a:chOff x="0" y="0"/>
          <a:chExt cx="0" cy="0"/>
        </a:xfrm>
      </p:grpSpPr>
      <p:sp>
        <p:nvSpPr>
          <p:cNvPr id="152" name="Google Shape;152;p2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3" name="Google Shape;153;p27"/>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54" name="Google Shape;154;p27"/>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55" name="Google Shape;155;p27"/>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6" name="Google Shape;156;p27"/>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7" name="Google Shape;157;p2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158"/>
        <p:cNvGrpSpPr/>
        <p:nvPr/>
      </p:nvGrpSpPr>
      <p:grpSpPr>
        <a:xfrm>
          <a:off x="0" y="0"/>
          <a:ext cx="0" cy="0"/>
          <a:chOff x="0" y="0"/>
          <a:chExt cx="0" cy="0"/>
        </a:xfrm>
      </p:grpSpPr>
      <p:sp>
        <p:nvSpPr>
          <p:cNvPr id="159" name="Google Shape;159;p28"/>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0" name="Google Shape;160;p28"/>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1" name="Google Shape;161;p2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2" name="Google Shape;162;p2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63"/>
        <p:cNvGrpSpPr/>
        <p:nvPr/>
      </p:nvGrpSpPr>
      <p:grpSpPr>
        <a:xfrm>
          <a:off x="0" y="0"/>
          <a:ext cx="0" cy="0"/>
          <a:chOff x="0" y="0"/>
          <a:chExt cx="0" cy="0"/>
        </a:xfrm>
      </p:grpSpPr>
      <p:sp>
        <p:nvSpPr>
          <p:cNvPr id="164" name="Google Shape;164;p29"/>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65" name="Google Shape;165;p2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6" name="Google Shape;166;p2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7" name="Google Shape;167;p2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8" name="Google Shape;168;p2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69" name="Google Shape;169;p2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170"/>
        <p:cNvGrpSpPr/>
        <p:nvPr/>
      </p:nvGrpSpPr>
      <p:grpSpPr>
        <a:xfrm>
          <a:off x="0" y="0"/>
          <a:ext cx="0" cy="0"/>
          <a:chOff x="0" y="0"/>
          <a:chExt cx="0" cy="0"/>
        </a:xfrm>
      </p:grpSpPr>
      <p:sp>
        <p:nvSpPr>
          <p:cNvPr id="171" name="Google Shape;171;p30"/>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72" name="Google Shape;172;p30"/>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73" name="Google Shape;173;p30"/>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4" name="Google Shape;174;p3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5" name="Google Shape;175;p3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76" name="Google Shape;176;p3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7" name="Google Shape;177;p30"/>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178"/>
        <p:cNvGrpSpPr/>
        <p:nvPr/>
      </p:nvGrpSpPr>
      <p:grpSpPr>
        <a:xfrm>
          <a:off x="0" y="0"/>
          <a:ext cx="0" cy="0"/>
          <a:chOff x="0" y="0"/>
          <a:chExt cx="0" cy="0"/>
        </a:xfrm>
      </p:grpSpPr>
      <p:sp>
        <p:nvSpPr>
          <p:cNvPr id="179" name="Google Shape;179;p31"/>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0" name="Google Shape;180;p31"/>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1" name="Google Shape;181;p3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2" name="Google Shape;182;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5"/>
        <p:cNvGrpSpPr/>
        <p:nvPr/>
      </p:nvGrpSpPr>
      <p:grpSpPr>
        <a:xfrm>
          <a:off x="0" y="0"/>
          <a:ext cx="0" cy="0"/>
          <a:chOff x="0" y="0"/>
          <a:chExt cx="0" cy="0"/>
        </a:xfrm>
      </p:grpSpPr>
      <p:sp>
        <p:nvSpPr>
          <p:cNvPr id="26" name="Google Shape;26;p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 name="Google Shape;27;p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9" name="Google Shape;29;p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183"/>
        <p:cNvGrpSpPr/>
        <p:nvPr/>
      </p:nvGrpSpPr>
      <p:grpSpPr>
        <a:xfrm>
          <a:off x="0" y="0"/>
          <a:ext cx="0" cy="0"/>
          <a:chOff x="0" y="0"/>
          <a:chExt cx="0" cy="0"/>
        </a:xfrm>
      </p:grpSpPr>
      <p:sp>
        <p:nvSpPr>
          <p:cNvPr id="184" name="Google Shape;184;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185"/>
        <p:cNvGrpSpPr/>
        <p:nvPr/>
      </p:nvGrpSpPr>
      <p:grpSpPr>
        <a:xfrm>
          <a:off x="0" y="0"/>
          <a:ext cx="0" cy="0"/>
          <a:chOff x="0" y="0"/>
          <a:chExt cx="0" cy="0"/>
        </a:xfrm>
      </p:grpSpPr>
      <p:sp>
        <p:nvSpPr>
          <p:cNvPr id="186" name="Google Shape;186;p33"/>
          <p:cNvSpPr>
            <a:spLocks noGrp="1"/>
          </p:cNvSpPr>
          <p:nvPr>
            <p:ph type="pic" idx="2"/>
          </p:nvPr>
        </p:nvSpPr>
        <p:spPr>
          <a:xfrm>
            <a:off x="-812800" y="0"/>
            <a:ext cx="14622900" cy="9753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87" name="Google Shape;187;p3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8" name="Google Shape;188;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1" name="Google Shape;191;p3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2" name="Google Shape;192;p34"/>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3" name="Google Shape;193;p34"/>
          <p:cNvSpPr/>
          <p:nvPr/>
        </p:nvSpPr>
        <p:spPr>
          <a:xfrm>
            <a:off x="329337"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4" name="Google Shape;194;p34"/>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7" name="Google Shape;197;p3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8" name="Google Shape;198;p3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99" name="Google Shape;199;p3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00" name="Google Shape;200;p3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209"/>
        <p:cNvGrpSpPr/>
        <p:nvPr/>
      </p:nvGrpSpPr>
      <p:grpSpPr>
        <a:xfrm>
          <a:off x="0" y="0"/>
          <a:ext cx="0" cy="0"/>
          <a:chOff x="0" y="0"/>
          <a:chExt cx="0" cy="0"/>
        </a:xfrm>
      </p:grpSpPr>
      <p:pic>
        <p:nvPicPr>
          <p:cNvPr id="210" name="Google Shape;210;p37"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211" name="Google Shape;211;p37"/>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12" name="Google Shape;212;p37"/>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3" name="Google Shape;213;p37"/>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14" name="Google Shape;214;p37"/>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215"/>
        <p:cNvGrpSpPr/>
        <p:nvPr/>
      </p:nvGrpSpPr>
      <p:grpSpPr>
        <a:xfrm>
          <a:off x="0" y="0"/>
          <a:ext cx="0" cy="0"/>
          <a:chOff x="0" y="0"/>
          <a:chExt cx="0" cy="0"/>
        </a:xfrm>
      </p:grpSpPr>
      <p:sp>
        <p:nvSpPr>
          <p:cNvPr id="216" name="Google Shape;216;p3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7" name="Google Shape;217;p3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18" name="Google Shape;218;p3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9" name="Google Shape;219;p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20" name="Google Shape;220;p3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21"/>
        <p:cNvGrpSpPr/>
        <p:nvPr/>
      </p:nvGrpSpPr>
      <p:grpSpPr>
        <a:xfrm>
          <a:off x="0" y="0"/>
          <a:ext cx="0" cy="0"/>
          <a:chOff x="0" y="0"/>
          <a:chExt cx="0" cy="0"/>
        </a:xfrm>
      </p:grpSpPr>
      <p:sp>
        <p:nvSpPr>
          <p:cNvPr id="222" name="Google Shape;222;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3" name="Google Shape;223;p39"/>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4" name="Google Shape;224;p3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5" name="Google Shape;225;p3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226"/>
        <p:cNvGrpSpPr/>
        <p:nvPr/>
      </p:nvGrpSpPr>
      <p:grpSpPr>
        <a:xfrm>
          <a:off x="0" y="0"/>
          <a:ext cx="0" cy="0"/>
          <a:chOff x="0" y="0"/>
          <a:chExt cx="0" cy="0"/>
        </a:xfrm>
      </p:grpSpPr>
      <p:sp>
        <p:nvSpPr>
          <p:cNvPr id="227" name="Google Shape;227;p4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28" name="Google Shape;228;p4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9" name="Google Shape;229;p4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0" name="Google Shape;230;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1" name="Google Shape;231;p4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232"/>
        <p:cNvGrpSpPr/>
        <p:nvPr/>
      </p:nvGrpSpPr>
      <p:grpSpPr>
        <a:xfrm>
          <a:off x="0" y="0"/>
          <a:ext cx="0" cy="0"/>
          <a:chOff x="0" y="0"/>
          <a:chExt cx="0" cy="0"/>
        </a:xfrm>
      </p:grpSpPr>
      <p:sp>
        <p:nvSpPr>
          <p:cNvPr id="233" name="Google Shape;233;p41"/>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34" name="Google Shape;234;p4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35" name="Google Shape;235;p4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36" name="Google Shape;236;p4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7" name="Google Shape;237;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8" name="Google Shape;238;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41" name="Google Shape;241;p4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2" name="Google Shape;242;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3" name="Google Shape;243;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2" name="Google Shape;32;p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3" name="Google Shape;33;p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 name="Google Shape;34;p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46" name="Google Shape;246;p4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47" name="Google Shape;247;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8" name="Google Shape;248;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9" name="Google Shape;249;p4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50"/>
        <p:cNvGrpSpPr/>
        <p:nvPr/>
      </p:nvGrpSpPr>
      <p:grpSpPr>
        <a:xfrm>
          <a:off x="0" y="0"/>
          <a:ext cx="0" cy="0"/>
          <a:chOff x="0" y="0"/>
          <a:chExt cx="0" cy="0"/>
        </a:xfrm>
      </p:grpSpPr>
      <p:sp>
        <p:nvSpPr>
          <p:cNvPr id="251" name="Google Shape;251;p44"/>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52" name="Google Shape;252;p4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53" name="Google Shape;253;p44"/>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54" name="Google Shape;254;p4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5" name="Google Shape;255;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56" name="Google Shape;256;p4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7"/>
        <p:cNvGrpSpPr/>
        <p:nvPr/>
      </p:nvGrpSpPr>
      <p:grpSpPr>
        <a:xfrm>
          <a:off x="0" y="0"/>
          <a:ext cx="0" cy="0"/>
          <a:chOff x="0" y="0"/>
          <a:chExt cx="0" cy="0"/>
        </a:xfrm>
      </p:grpSpPr>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59"/>
        <p:cNvGrpSpPr/>
        <p:nvPr/>
      </p:nvGrpSpPr>
      <p:grpSpPr>
        <a:xfrm>
          <a:off x="0" y="0"/>
          <a:ext cx="0" cy="0"/>
          <a:chOff x="0" y="0"/>
          <a:chExt cx="0" cy="0"/>
        </a:xfrm>
      </p:grpSpPr>
      <p:sp>
        <p:nvSpPr>
          <p:cNvPr id="260" name="Google Shape;260;p4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1" name="Google Shape;261;p46"/>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62" name="Google Shape;262;p46"/>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63" name="Google Shape;263;p46"/>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4" name="Google Shape;264;p46"/>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265" name="Google Shape;265;p4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36"/>
        <p:cNvGrpSpPr/>
        <p:nvPr/>
      </p:nvGrpSpPr>
      <p:grpSpPr>
        <a:xfrm>
          <a:off x="0" y="0"/>
          <a:ext cx="0" cy="0"/>
          <a:chOff x="0" y="0"/>
          <a:chExt cx="0" cy="0"/>
        </a:xfrm>
      </p:grpSpPr>
      <p:sp>
        <p:nvSpPr>
          <p:cNvPr id="37" name="Google Shape;37;p6"/>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 name="Google Shape;38;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9" name="Google Shape;39;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40" name="Google Shape;40;p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1" name="Google Shape;41;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45" name="Google Shape;45;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6" name="Google Shape;46;p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0" name="Google Shape;50;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1" name="Google Shape;51;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2" name="Google Shape;52;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54"/>
        <p:cNvGrpSpPr/>
        <p:nvPr/>
      </p:nvGrpSpPr>
      <p:grpSpPr>
        <a:xfrm>
          <a:off x="0" y="0"/>
          <a:ext cx="0" cy="0"/>
          <a:chOff x="0" y="0"/>
          <a:chExt cx="0" cy="0"/>
        </a:xfrm>
      </p:grpSpPr>
      <p:sp>
        <p:nvSpPr>
          <p:cNvPr id="55" name="Google Shape;55;p9"/>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56" name="Google Shape;56;p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7" name="Google Shape;57;p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8" name="Google Shape;58;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9" name="Google Shape;59;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1.jp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3.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3">
            <a:alphaModFix/>
          </a:blip>
          <a:srcRect l="30078" r="57425"/>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77" name="Google Shape;77;p1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8" name="Google Shape;78;p1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79" name="Google Shape;79;p1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0" name="Google Shape;80;p1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203" name="Google Shape;203;p36"/>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204" name="Google Shape;204;p36"/>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5" name="Google Shape;205;p36"/>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206" name="Google Shape;206;p36" descr="fujisakura.jpg"/>
          <p:cNvPicPr preferRelativeResize="0"/>
          <p:nvPr/>
        </p:nvPicPr>
        <p:blipFill rotWithShape="1">
          <a:blip r:embed="rId12">
            <a:alphaModFix/>
          </a:blip>
          <a:srcRect l="30078" r="57425"/>
          <a:stretch/>
        </p:blipFill>
        <p:spPr>
          <a:xfrm>
            <a:off x="-5438" y="4"/>
            <a:ext cx="1624963" cy="9753602"/>
          </a:xfrm>
          <a:prstGeom prst="rect">
            <a:avLst/>
          </a:prstGeom>
          <a:noFill/>
          <a:ln>
            <a:noFill/>
          </a:ln>
        </p:spPr>
      </p:pic>
      <p:sp>
        <p:nvSpPr>
          <p:cNvPr id="207" name="Google Shape;207;p36"/>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8" name="Google Shape;208;p36"/>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hyperlink" Target="https://docs.google.com/spreadsheets/d/1ileXmdkYg0v1n9oSWFJmQ-ssLGc7xsxmTCq4ze_YnjI/edit#gid=0"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IT日本語1</a:t>
            </a:r>
            <a:endParaRPr>
              <a:solidFill>
                <a:schemeClr val="accent5"/>
              </a:solidFill>
            </a:endParaRPr>
          </a:p>
        </p:txBody>
      </p:sp>
      <p:sp>
        <p:nvSpPr>
          <p:cNvPr id="271" name="Google Shape;271;p47"/>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a:t>4</a:t>
            </a:r>
            <a:r>
              <a:rPr lang="en-US" sz="3200">
                <a:latin typeface="Arial"/>
                <a:ea typeface="Arial"/>
                <a:cs typeface="Arial"/>
                <a:sym typeface="Arial"/>
              </a:rPr>
              <a:t>.</a:t>
            </a:r>
            <a:r>
              <a:rPr lang="en-US"/>
              <a:t>IPアドレス</a:t>
            </a:r>
            <a:endParaRPr/>
          </a:p>
        </p:txBody>
      </p:sp>
      <p:sp>
        <p:nvSpPr>
          <p:cNvPr id="272" name="Google Shape;272;p47"/>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ポート番号</a:t>
            </a:r>
            <a:endParaRPr b="0"/>
          </a:p>
        </p:txBody>
      </p:sp>
      <p:sp>
        <p:nvSpPr>
          <p:cNvPr id="333" name="Google Shape;333;p5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sp>
        <p:nvSpPr>
          <p:cNvPr id="334" name="Google Shape;334;p56"/>
          <p:cNvSpPr txBox="1"/>
          <p:nvPr/>
        </p:nvSpPr>
        <p:spPr>
          <a:xfrm>
            <a:off x="730800" y="2588925"/>
            <a:ext cx="119865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dirty="0" err="1"/>
              <a:t>IPアドレスが個々のコンピュータを識別するのに対し、ポート番号個々の</a:t>
            </a:r>
            <a:r>
              <a:rPr lang="en-US" sz="3000" u="sng">
                <a:solidFill>
                  <a:schemeClr val="accent5"/>
                </a:solidFill>
              </a:rPr>
              <a:t>                           </a:t>
            </a:r>
            <a:r>
              <a:rPr lang="en-US" sz="3000" dirty="0" err="1"/>
              <a:t>を識別します</a:t>
            </a:r>
            <a:r>
              <a:rPr lang="en-US" sz="3000" dirty="0"/>
              <a:t>。</a:t>
            </a:r>
            <a:endParaRPr sz="3000" dirty="0"/>
          </a:p>
          <a:p>
            <a:pPr marL="0" lvl="0" indent="0" algn="l" rtl="0">
              <a:lnSpc>
                <a:spcPct val="115000"/>
              </a:lnSpc>
              <a:spcBef>
                <a:spcPts val="2000"/>
              </a:spcBef>
              <a:spcAft>
                <a:spcPts val="0"/>
              </a:spcAft>
              <a:buClr>
                <a:schemeClr val="dk1"/>
              </a:buClr>
              <a:buSzPts val="1100"/>
              <a:buFont typeface="Arial"/>
              <a:buNone/>
            </a:pPr>
            <a:r>
              <a:rPr lang="en-US" sz="3000" dirty="0"/>
              <a:t>例えば、一台のコンピュータで複数のアプリケーションを用いて通信を行う時に、それぞれのパケットがどのアプリケーションのものであるかを示します。</a:t>
            </a:r>
            <a:endParaRPr sz="3000" dirty="0"/>
          </a:p>
          <a:p>
            <a:pPr marL="0" lvl="0" indent="0" algn="l" rtl="0">
              <a:lnSpc>
                <a:spcPct val="115000"/>
              </a:lnSpc>
              <a:spcBef>
                <a:spcPts val="2000"/>
              </a:spcBef>
              <a:spcAft>
                <a:spcPts val="0"/>
              </a:spcAft>
              <a:buClr>
                <a:schemeClr val="dk1"/>
              </a:buClr>
              <a:buSzPts val="1100"/>
              <a:buFont typeface="Arial"/>
              <a:buNone/>
            </a:pPr>
            <a:r>
              <a:rPr lang="en-US" sz="3000" dirty="0"/>
              <a:t>ポート番号のうち、0〜1023は</a:t>
            </a:r>
            <a:r>
              <a:rPr lang="en-US" sz="3000" u="sng" dirty="0">
                <a:solidFill>
                  <a:schemeClr val="accent5"/>
                </a:solidFill>
              </a:rPr>
              <a:t>                          </a:t>
            </a:r>
            <a:r>
              <a:rPr lang="en-US" sz="3000" dirty="0" err="1"/>
              <a:t>と呼ばれ</a:t>
            </a:r>
            <a:r>
              <a:rPr lang="en-US" sz="3000" dirty="0"/>
              <a:t>、</a:t>
            </a:r>
            <a:endParaRPr sz="3000" dirty="0"/>
          </a:p>
          <a:p>
            <a:pPr marL="0" lvl="0" indent="0" algn="l" rtl="0">
              <a:lnSpc>
                <a:spcPct val="115000"/>
              </a:lnSpc>
              <a:spcBef>
                <a:spcPts val="0"/>
              </a:spcBef>
              <a:spcAft>
                <a:spcPts val="0"/>
              </a:spcAft>
              <a:buClr>
                <a:schemeClr val="dk1"/>
              </a:buClr>
              <a:buSzPts val="1100"/>
              <a:buFont typeface="Arial"/>
              <a:buNone/>
            </a:pPr>
            <a:r>
              <a:rPr lang="en-US" sz="3000" dirty="0" err="1"/>
              <a:t>よく使われるプロトコル用に予約されています</a:t>
            </a:r>
            <a:r>
              <a:rPr lang="en-US" sz="3000" dirty="0"/>
              <a:t>。</a:t>
            </a:r>
            <a:endParaRPr sz="3000" dirty="0"/>
          </a:p>
          <a:p>
            <a:pPr marL="0" lvl="0" indent="0" algn="l" rtl="0">
              <a:lnSpc>
                <a:spcPct val="115000"/>
              </a:lnSpc>
              <a:spcBef>
                <a:spcPts val="0"/>
              </a:spcBef>
              <a:spcAft>
                <a:spcPts val="0"/>
              </a:spcAft>
              <a:buClr>
                <a:schemeClr val="dk1"/>
              </a:buClr>
              <a:buSzPts val="1100"/>
              <a:buFont typeface="Arial"/>
              <a:buNone/>
            </a:pPr>
            <a:r>
              <a:rPr lang="en-US" sz="3000" dirty="0" err="1"/>
              <a:t>例えば、HTTPは</a:t>
            </a:r>
            <a:r>
              <a:rPr lang="en-US" sz="3000" u="sng" dirty="0">
                <a:solidFill>
                  <a:schemeClr val="accent5"/>
                </a:solidFill>
              </a:rPr>
              <a:t>　　　　</a:t>
            </a:r>
            <a:r>
              <a:rPr lang="en-US" sz="3000" dirty="0" err="1"/>
              <a:t>番です</a:t>
            </a:r>
            <a:r>
              <a:rPr lang="en-US" sz="3000" dirty="0"/>
              <a:t>。</a:t>
            </a:r>
            <a:endParaRPr sz="3000" dirty="0"/>
          </a:p>
          <a:p>
            <a:pPr marL="0" lvl="0" indent="0" algn="l" rtl="0">
              <a:lnSpc>
                <a:spcPct val="115000"/>
              </a:lnSpc>
              <a:spcBef>
                <a:spcPts val="0"/>
              </a:spcBef>
              <a:spcAft>
                <a:spcPts val="0"/>
              </a:spcAft>
              <a:buClr>
                <a:schemeClr val="dk1"/>
              </a:buClr>
              <a:buSzPts val="1100"/>
              <a:buFont typeface="Arial"/>
              <a:buNone/>
            </a:pPr>
            <a:r>
              <a:rPr lang="en-US" sz="3000" dirty="0"/>
              <a:t>1024以降は、クライアント側の送信元ポートとして割り当てられています。</a:t>
            </a:r>
            <a:endParaRPr sz="3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TCPとUDP</a:t>
            </a:r>
            <a:endParaRPr b="0"/>
          </a:p>
        </p:txBody>
      </p:sp>
      <p:sp>
        <p:nvSpPr>
          <p:cNvPr id="340" name="Google Shape;340;p5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11</a:t>
            </a:fld>
            <a:endParaRPr/>
          </a:p>
        </p:txBody>
      </p:sp>
      <p:sp>
        <p:nvSpPr>
          <p:cNvPr id="341" name="Google Shape;341;p57"/>
          <p:cNvSpPr txBox="1"/>
          <p:nvPr/>
        </p:nvSpPr>
        <p:spPr>
          <a:xfrm>
            <a:off x="577500" y="2294050"/>
            <a:ext cx="124272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600">
                <a:solidFill>
                  <a:schemeClr val="dk1"/>
                </a:solidFill>
              </a:rPr>
              <a:t>通信の信頼性を確保するトランスポート層にはTCPと</a:t>
            </a:r>
            <a:endParaRPr sz="3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600">
                <a:solidFill>
                  <a:schemeClr val="dk1"/>
                </a:solidFill>
              </a:rPr>
              <a:t>UDPの２種類のプロトコルがあります。</a:t>
            </a:r>
            <a:endParaRPr sz="36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600">
                <a:solidFill>
                  <a:schemeClr val="dk1"/>
                </a:solidFill>
              </a:rPr>
              <a:t>確実に届けるための厳密な仕組みの</a:t>
            </a:r>
            <a:r>
              <a:rPr lang="en-US" sz="3600" u="sng">
                <a:solidFill>
                  <a:schemeClr val="accent5"/>
                </a:solidFill>
              </a:rPr>
              <a:t>              </a:t>
            </a:r>
            <a:r>
              <a:rPr lang="en-US" sz="3600">
                <a:solidFill>
                  <a:schemeClr val="dk1"/>
                </a:solidFill>
              </a:rPr>
              <a:t>に対して、</a:t>
            </a:r>
            <a:endParaRPr sz="36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600">
                <a:solidFill>
                  <a:schemeClr val="dk1"/>
                </a:solidFill>
              </a:rPr>
              <a:t>チェックを省き素早く届けるための仕組みが </a:t>
            </a:r>
            <a:r>
              <a:rPr lang="en-US" sz="3600" u="sng">
                <a:solidFill>
                  <a:schemeClr val="accent5"/>
                </a:solidFill>
              </a:rPr>
              <a:t>             </a:t>
            </a:r>
            <a:r>
              <a:rPr lang="en-US" sz="3600">
                <a:solidFill>
                  <a:schemeClr val="dk1"/>
                </a:solidFill>
              </a:rPr>
              <a:t>です。</a:t>
            </a:r>
            <a:endParaRPr sz="36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電子メールの仕組み</a:t>
            </a:r>
            <a:endParaRPr b="0"/>
          </a:p>
        </p:txBody>
      </p:sp>
      <p:sp>
        <p:nvSpPr>
          <p:cNvPr id="347" name="Google Shape;347;p5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12</a:t>
            </a:fld>
            <a:endParaRPr/>
          </a:p>
        </p:txBody>
      </p:sp>
      <p:sp>
        <p:nvSpPr>
          <p:cNvPr id="348" name="Google Shape;348;p58"/>
          <p:cNvSpPr txBox="1"/>
          <p:nvPr/>
        </p:nvSpPr>
        <p:spPr>
          <a:xfrm>
            <a:off x="730800" y="2284125"/>
            <a:ext cx="11986500" cy="6808200"/>
          </a:xfrm>
          <a:prstGeom prst="rect">
            <a:avLst/>
          </a:prstGeom>
          <a:noFill/>
          <a:ln>
            <a:noFill/>
          </a:ln>
        </p:spPr>
        <p:txBody>
          <a:bodyPr spcFirstLastPara="1" wrap="square" lIns="50800" tIns="50800" rIns="50800" bIns="50800" anchor="t" anchorCtr="0">
            <a:normAutofit/>
          </a:bodyPr>
          <a:lstStyle/>
          <a:p>
            <a:pPr marL="0" lvl="0" indent="0" algn="l" rtl="0">
              <a:spcBef>
                <a:spcPts val="0"/>
              </a:spcBef>
              <a:spcAft>
                <a:spcPts val="0"/>
              </a:spcAft>
              <a:buClr>
                <a:schemeClr val="dk1"/>
              </a:buClr>
              <a:buSzPts val="1100"/>
              <a:buFont typeface="Arial"/>
              <a:buNone/>
            </a:pPr>
            <a:endParaRPr sz="2800"/>
          </a:p>
        </p:txBody>
      </p:sp>
      <p:pic>
        <p:nvPicPr>
          <p:cNvPr id="349" name="Google Shape;349;p58"/>
          <p:cNvPicPr preferRelativeResize="0"/>
          <p:nvPr/>
        </p:nvPicPr>
        <p:blipFill>
          <a:blip r:embed="rId3">
            <a:alphaModFix/>
          </a:blip>
          <a:stretch>
            <a:fillRect/>
          </a:stretch>
        </p:blipFill>
        <p:spPr>
          <a:xfrm>
            <a:off x="819707" y="2836294"/>
            <a:ext cx="11365400" cy="4081013"/>
          </a:xfrm>
          <a:prstGeom prst="rect">
            <a:avLst/>
          </a:prstGeom>
          <a:noFill/>
          <a:ln w="9525" cap="flat" cmpd="sng">
            <a:solidFill>
              <a:schemeClr val="dk2"/>
            </a:solidFill>
            <a:prstDash val="solid"/>
            <a:round/>
            <a:headEnd type="none" w="sm" len="sm"/>
            <a:tailEnd type="none" w="sm" len="sm"/>
          </a:ln>
        </p:spPr>
      </p:pic>
      <p:sp>
        <p:nvSpPr>
          <p:cNvPr id="350" name="Google Shape;350;p58"/>
          <p:cNvSpPr txBox="1"/>
          <p:nvPr/>
        </p:nvSpPr>
        <p:spPr>
          <a:xfrm>
            <a:off x="730800" y="7320075"/>
            <a:ext cx="12449100" cy="1772100"/>
          </a:xfrm>
          <a:prstGeom prst="rect">
            <a:avLst/>
          </a:prstGeom>
          <a:noFill/>
          <a:ln>
            <a:noFill/>
          </a:ln>
        </p:spPr>
        <p:txBody>
          <a:bodyPr spcFirstLastPara="1" wrap="square" lIns="50800" tIns="50800" rIns="50800" bIns="508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2800"/>
              <a:t>メール送信のプロトコル：</a:t>
            </a:r>
            <a:r>
              <a:rPr lang="en-US" sz="2800" u="sng">
                <a:solidFill>
                  <a:schemeClr val="accent5"/>
                </a:solidFill>
              </a:rPr>
              <a:t>                    </a:t>
            </a:r>
            <a:r>
              <a:rPr lang="en-US" sz="2800" u="sng">
                <a:solidFill>
                  <a:schemeClr val="lt1"/>
                </a:solidFill>
              </a:rPr>
              <a:t> </a:t>
            </a:r>
            <a:r>
              <a:rPr lang="en-US" sz="2800">
                <a:solidFill>
                  <a:schemeClr val="lt1"/>
                </a:solidFill>
              </a:rPr>
              <a:t>. </a:t>
            </a:r>
            <a:r>
              <a:rPr lang="en-US" sz="2800"/>
              <a:t>  </a:t>
            </a:r>
            <a:r>
              <a:rPr lang="en-US" sz="2800" b="1" u="sng">
                <a:solidFill>
                  <a:schemeClr val="accent5"/>
                </a:solidFill>
              </a:rPr>
              <a:t>                </a:t>
            </a:r>
            <a:endParaRPr sz="2800" b="1" u="sng">
              <a:solidFill>
                <a:schemeClr val="accent5"/>
              </a:solidFill>
            </a:endParaRPr>
          </a:p>
          <a:p>
            <a:pPr marL="0" lvl="0" indent="0" algn="l" rtl="0">
              <a:lnSpc>
                <a:spcPct val="150000"/>
              </a:lnSpc>
              <a:spcBef>
                <a:spcPts val="0"/>
              </a:spcBef>
              <a:spcAft>
                <a:spcPts val="0"/>
              </a:spcAft>
              <a:buClr>
                <a:schemeClr val="dk1"/>
              </a:buClr>
              <a:buSzPts val="1100"/>
              <a:buFont typeface="Arial"/>
              <a:buNone/>
            </a:pPr>
            <a:r>
              <a:rPr lang="en-US" sz="2800"/>
              <a:t>メールサーバから</a:t>
            </a:r>
            <a:r>
              <a:rPr lang="en-US" sz="2800">
                <a:solidFill>
                  <a:schemeClr val="dk1"/>
                </a:solidFill>
              </a:rPr>
              <a:t>メールを</a:t>
            </a:r>
            <a:r>
              <a:rPr lang="en-US" sz="2800"/>
              <a:t>取り出すプロトコル：</a:t>
            </a:r>
            <a:r>
              <a:rPr lang="en-US" sz="2800" u="sng">
                <a:solidFill>
                  <a:schemeClr val="accent5"/>
                </a:solidFill>
              </a:rPr>
              <a:t>                  </a:t>
            </a:r>
            <a:r>
              <a:rPr lang="en-US" sz="2800" b="1" u="sng">
                <a:solidFill>
                  <a:schemeClr val="lt1"/>
                </a:solidFill>
              </a:rPr>
              <a:t>.</a:t>
            </a:r>
            <a:endParaRPr sz="2800" b="1" u="sng">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IPアドレス</a:t>
            </a:r>
            <a:endParaRPr/>
          </a:p>
        </p:txBody>
      </p:sp>
      <p:sp>
        <p:nvSpPr>
          <p:cNvPr id="356" name="Google Shape;356;p5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6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IPアドレスとは</a:t>
            </a:r>
            <a:endParaRPr b="0"/>
          </a:p>
        </p:txBody>
      </p:sp>
      <p:sp>
        <p:nvSpPr>
          <p:cNvPr id="362" name="Google Shape;362;p6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14</a:t>
            </a:fld>
            <a:endParaRPr/>
          </a:p>
        </p:txBody>
      </p:sp>
      <p:sp>
        <p:nvSpPr>
          <p:cNvPr id="363" name="Google Shape;363;p60"/>
          <p:cNvSpPr txBox="1"/>
          <p:nvPr/>
        </p:nvSpPr>
        <p:spPr>
          <a:xfrm>
            <a:off x="657050" y="2151425"/>
            <a:ext cx="117126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t>インターネットではTCP/IPというプロトコルを使って通信が</a:t>
            </a:r>
            <a:br>
              <a:rPr lang="en-US" sz="3200"/>
            </a:br>
            <a:r>
              <a:rPr lang="en-US" sz="3200"/>
              <a:t>行われています。TCP/IPのネットワークでは通信相手を特定</a:t>
            </a:r>
            <a:br>
              <a:rPr lang="en-US" sz="3200"/>
            </a:br>
            <a:r>
              <a:rPr lang="en-US" sz="3200"/>
              <a:t>するため、コンピュータや通信機器1つ1つにそれぞれ世界中で一意の認識番号が割り振られています。この番号をIPアドレスといいます。言わばTCP/IPネットワーク世界での住所です。</a:t>
            </a:r>
            <a:endParaRPr sz="3200"/>
          </a:p>
          <a:p>
            <a:pPr marL="0" lvl="0" indent="0" algn="l" rtl="0">
              <a:lnSpc>
                <a:spcPct val="115000"/>
              </a:lnSpc>
              <a:spcBef>
                <a:spcPts val="2500"/>
              </a:spcBef>
              <a:spcAft>
                <a:spcPts val="2500"/>
              </a:spcAft>
              <a:buClr>
                <a:schemeClr val="dk1"/>
              </a:buClr>
              <a:buSzPts val="1100"/>
              <a:buFont typeface="Arial"/>
              <a:buNone/>
            </a:pPr>
            <a:endParaRPr sz="3200"/>
          </a:p>
        </p:txBody>
      </p:sp>
      <p:pic>
        <p:nvPicPr>
          <p:cNvPr id="364" name="Google Shape;364;p60"/>
          <p:cNvPicPr preferRelativeResize="0"/>
          <p:nvPr/>
        </p:nvPicPr>
        <p:blipFill rotWithShape="1">
          <a:blip r:embed="rId3">
            <a:alphaModFix/>
          </a:blip>
          <a:srcRect l="7749" t="11995"/>
          <a:stretch/>
        </p:blipFill>
        <p:spPr>
          <a:xfrm>
            <a:off x="1713475" y="5178075"/>
            <a:ext cx="9102774" cy="433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D2CD4DA-61AE-42AD-A023-97637AF2132A}"/>
              </a:ext>
            </a:extLst>
          </p:cNvPr>
          <p:cNvSpPr>
            <a:spLocks noGrp="1"/>
          </p:cNvSpPr>
          <p:nvPr>
            <p:ph type="title"/>
          </p:nvPr>
        </p:nvSpPr>
        <p:spPr/>
        <p:txBody>
          <a:bodyPr/>
          <a:lstStyle/>
          <a:p>
            <a:r>
              <a:rPr lang="vi-VN" sz="2800" dirty="0" err="1"/>
              <a:t>Truyền</a:t>
            </a:r>
            <a:r>
              <a:rPr lang="vi-VN" sz="2800" dirty="0"/>
              <a:t> thông trên </a:t>
            </a:r>
            <a:r>
              <a:rPr lang="vi-VN" sz="2800" dirty="0" err="1"/>
              <a:t>internet</a:t>
            </a:r>
            <a:r>
              <a:rPr lang="vi-VN" sz="2800" dirty="0"/>
              <a:t> </a:t>
            </a:r>
            <a:r>
              <a:rPr lang="vi-VN" sz="2800" dirty="0" err="1"/>
              <a:t>truyền</a:t>
            </a:r>
            <a:r>
              <a:rPr lang="vi-VN" sz="2800" dirty="0"/>
              <a:t> thông </a:t>
            </a:r>
            <a:r>
              <a:rPr lang="vi-VN" sz="2800" dirty="0" err="1"/>
              <a:t>được</a:t>
            </a:r>
            <a:r>
              <a:rPr lang="vi-VN" sz="2800" dirty="0"/>
              <a:t> </a:t>
            </a:r>
            <a:r>
              <a:rPr lang="vi-VN" sz="2800" dirty="0" err="1"/>
              <a:t>thực</a:t>
            </a:r>
            <a:r>
              <a:rPr lang="vi-VN" sz="2800" dirty="0"/>
              <a:t> </a:t>
            </a:r>
            <a:r>
              <a:rPr lang="vi-VN" sz="2800" dirty="0" err="1"/>
              <a:t>hiện</a:t>
            </a:r>
            <a:r>
              <a:rPr lang="vi-VN" sz="2800" dirty="0"/>
              <a:t> </a:t>
            </a:r>
            <a:r>
              <a:rPr lang="vi-VN" sz="2800" dirty="0" err="1"/>
              <a:t>bằng</a:t>
            </a:r>
            <a:r>
              <a:rPr lang="vi-VN" sz="2800" dirty="0"/>
              <a:t> </a:t>
            </a:r>
            <a:r>
              <a:rPr lang="vi-VN" sz="2800" dirty="0" err="1"/>
              <a:t>cách</a:t>
            </a:r>
            <a:r>
              <a:rPr lang="vi-VN" sz="2800" dirty="0"/>
              <a:t> </a:t>
            </a:r>
            <a:r>
              <a:rPr lang="vi-VN" sz="2800" dirty="0" err="1"/>
              <a:t>sử</a:t>
            </a:r>
            <a:r>
              <a:rPr lang="vi-VN" sz="2800" dirty="0"/>
              <a:t> </a:t>
            </a:r>
            <a:r>
              <a:rPr lang="vi-VN" sz="2800" dirty="0" err="1"/>
              <a:t>dụng</a:t>
            </a:r>
            <a:r>
              <a:rPr lang="vi-VN" sz="2800" dirty="0"/>
              <a:t> giao </a:t>
            </a:r>
            <a:r>
              <a:rPr lang="vi-VN" sz="2800" dirty="0" err="1"/>
              <a:t>thức</a:t>
            </a:r>
            <a:r>
              <a:rPr lang="vi-VN" sz="2800" dirty="0"/>
              <a:t> TCP/IP. </a:t>
            </a:r>
            <a:r>
              <a:rPr lang="vi-VN" sz="2800" dirty="0" err="1"/>
              <a:t>Để</a:t>
            </a:r>
            <a:r>
              <a:rPr lang="vi-VN" sz="2800" dirty="0"/>
              <a:t> </a:t>
            </a:r>
            <a:r>
              <a:rPr lang="vi-VN" sz="2800" dirty="0" err="1"/>
              <a:t>tìm</a:t>
            </a:r>
            <a:r>
              <a:rPr lang="vi-VN" sz="2800" dirty="0"/>
              <a:t> </a:t>
            </a:r>
            <a:r>
              <a:rPr lang="vi-VN" sz="2800" dirty="0" err="1"/>
              <a:t>kiếm</a:t>
            </a:r>
            <a:r>
              <a:rPr lang="vi-VN" sz="2800" dirty="0"/>
              <a:t> </a:t>
            </a:r>
            <a:r>
              <a:rPr lang="vi-VN" sz="2800" dirty="0" err="1"/>
              <a:t>đối</a:t>
            </a:r>
            <a:r>
              <a:rPr lang="vi-VN" sz="2800" dirty="0"/>
              <a:t> </a:t>
            </a:r>
            <a:r>
              <a:rPr lang="vi-VN" sz="2800" dirty="0" err="1"/>
              <a:t>tượng</a:t>
            </a:r>
            <a:r>
              <a:rPr lang="vi-VN" sz="2800" dirty="0"/>
              <a:t> </a:t>
            </a:r>
            <a:r>
              <a:rPr lang="vi-VN" sz="2800" dirty="0" err="1"/>
              <a:t>truyền</a:t>
            </a:r>
            <a:r>
              <a:rPr lang="vi-VN" sz="2800" dirty="0"/>
              <a:t> thông trong </a:t>
            </a:r>
            <a:r>
              <a:rPr lang="vi-VN" sz="2800" dirty="0" err="1"/>
              <a:t>mạng</a:t>
            </a:r>
            <a:r>
              <a:rPr lang="vi-VN" sz="2800" dirty="0"/>
              <a:t> TCP/IP </a:t>
            </a:r>
            <a:r>
              <a:rPr lang="vi-VN" sz="2800" dirty="0" err="1"/>
              <a:t>thì</a:t>
            </a:r>
            <a:r>
              <a:rPr lang="vi-VN" sz="2800" dirty="0"/>
              <a:t> </a:t>
            </a:r>
            <a:r>
              <a:rPr lang="vi-VN" sz="2800" dirty="0" err="1"/>
              <a:t>mỗi</a:t>
            </a:r>
            <a:r>
              <a:rPr lang="vi-VN" sz="2800" dirty="0"/>
              <a:t> </a:t>
            </a:r>
            <a:r>
              <a:rPr lang="vi-VN" sz="2800" dirty="0" err="1"/>
              <a:t>máy</a:t>
            </a:r>
            <a:r>
              <a:rPr lang="vi-VN" sz="2800" dirty="0"/>
              <a:t> tinh hay </a:t>
            </a:r>
            <a:r>
              <a:rPr lang="vi-VN" sz="2800" dirty="0" err="1"/>
              <a:t>máy</a:t>
            </a:r>
            <a:r>
              <a:rPr lang="vi-VN" sz="2800" dirty="0"/>
              <a:t> </a:t>
            </a:r>
            <a:r>
              <a:rPr lang="vi-VN" sz="2800" dirty="0" err="1"/>
              <a:t>truyền</a:t>
            </a:r>
            <a:r>
              <a:rPr lang="vi-VN" sz="2800" dirty="0"/>
              <a:t> thông </a:t>
            </a:r>
            <a:r>
              <a:rPr lang="vi-VN" sz="2800" dirty="0" err="1"/>
              <a:t>sẽ</a:t>
            </a:r>
            <a:r>
              <a:rPr lang="vi-VN" sz="2800" dirty="0"/>
              <a:t> </a:t>
            </a:r>
            <a:r>
              <a:rPr lang="vi-VN" sz="2800" dirty="0" err="1"/>
              <a:t>được</a:t>
            </a:r>
            <a:r>
              <a:rPr lang="vi-VN" sz="2800" dirty="0"/>
              <a:t> ganh cho 1 </a:t>
            </a:r>
            <a:r>
              <a:rPr lang="vi-VN" sz="2800" dirty="0" err="1"/>
              <a:t>số</a:t>
            </a:r>
            <a:r>
              <a:rPr lang="vi-VN" sz="2800" dirty="0"/>
              <a:t> </a:t>
            </a:r>
            <a:r>
              <a:rPr lang="vi-VN" sz="2800" dirty="0" err="1"/>
              <a:t>định</a:t>
            </a:r>
            <a:r>
              <a:rPr lang="vi-VN" sz="2800" dirty="0"/>
              <a:t> danh duy </a:t>
            </a:r>
            <a:r>
              <a:rPr lang="vi-VN" sz="2800" dirty="0" err="1"/>
              <a:t>nhất</a:t>
            </a:r>
            <a:r>
              <a:rPr lang="vi-VN" sz="2800" dirty="0"/>
              <a:t> trên </a:t>
            </a:r>
            <a:r>
              <a:rPr lang="vi-VN" sz="2800" dirty="0" err="1"/>
              <a:t>thế</a:t>
            </a:r>
            <a:r>
              <a:rPr lang="vi-VN" sz="2800" dirty="0"/>
              <a:t> </a:t>
            </a:r>
            <a:r>
              <a:rPr lang="vi-VN" sz="2800" dirty="0" err="1"/>
              <a:t>giới</a:t>
            </a:r>
            <a:r>
              <a:rPr lang="vi-VN" sz="2800" dirty="0"/>
              <a:t>. </a:t>
            </a:r>
            <a:r>
              <a:rPr lang="vi-VN" sz="2800" dirty="0" err="1"/>
              <a:t>Số</a:t>
            </a:r>
            <a:r>
              <a:rPr lang="vi-VN" sz="2800" dirty="0"/>
              <a:t> </a:t>
            </a:r>
            <a:r>
              <a:rPr lang="vi-VN" sz="2800" dirty="0" err="1"/>
              <a:t>này</a:t>
            </a:r>
            <a:r>
              <a:rPr lang="vi-VN" sz="2800" dirty="0"/>
              <a:t> </a:t>
            </a:r>
            <a:r>
              <a:rPr lang="vi-VN" sz="2800" dirty="0" err="1"/>
              <a:t>gọi</a:t>
            </a:r>
            <a:r>
              <a:rPr lang="vi-VN" sz="2800" dirty="0"/>
              <a:t> </a:t>
            </a:r>
            <a:r>
              <a:rPr lang="vi-VN" sz="2800" dirty="0" err="1"/>
              <a:t>là</a:t>
            </a:r>
            <a:r>
              <a:rPr lang="vi-VN" sz="2800" dirty="0"/>
              <a:t> </a:t>
            </a:r>
            <a:r>
              <a:rPr lang="vi-VN" sz="2800" dirty="0" err="1"/>
              <a:t>địa</a:t>
            </a:r>
            <a:r>
              <a:rPr lang="vi-VN" sz="2800" dirty="0"/>
              <a:t> </a:t>
            </a:r>
            <a:r>
              <a:rPr lang="vi-VN" sz="2800" dirty="0" err="1"/>
              <a:t>chỉ</a:t>
            </a:r>
            <a:r>
              <a:rPr lang="vi-VN" sz="2800" dirty="0"/>
              <a:t> IP. </a:t>
            </a:r>
            <a:r>
              <a:rPr lang="vi-VN" sz="2800" dirty="0" err="1"/>
              <a:t>Có</a:t>
            </a:r>
            <a:r>
              <a:rPr lang="vi-VN" sz="2800" dirty="0"/>
              <a:t> </a:t>
            </a:r>
            <a:r>
              <a:rPr lang="vi-VN" sz="2800" dirty="0" err="1"/>
              <a:t>thể</a:t>
            </a:r>
            <a:r>
              <a:rPr lang="vi-VN" sz="2800" dirty="0"/>
              <a:t> </a:t>
            </a:r>
            <a:r>
              <a:rPr lang="vi-VN" sz="2800" dirty="0" err="1"/>
              <a:t>nói</a:t>
            </a:r>
            <a:r>
              <a:rPr lang="vi-VN" sz="2800" dirty="0"/>
              <a:t> </a:t>
            </a:r>
            <a:r>
              <a:rPr lang="vi-VN" sz="2800" dirty="0" err="1"/>
              <a:t>địa</a:t>
            </a:r>
            <a:r>
              <a:rPr lang="vi-VN" sz="2800" dirty="0"/>
              <a:t> </a:t>
            </a:r>
            <a:r>
              <a:rPr lang="vi-VN" sz="2800" dirty="0" err="1"/>
              <a:t>chỉ</a:t>
            </a:r>
            <a:r>
              <a:rPr lang="vi-VN" sz="2800" dirty="0"/>
              <a:t> IP </a:t>
            </a:r>
            <a:r>
              <a:rPr lang="vi-VN" sz="2800" dirty="0" err="1"/>
              <a:t>chính</a:t>
            </a:r>
            <a:r>
              <a:rPr lang="vi-VN" sz="2800" dirty="0"/>
              <a:t> </a:t>
            </a:r>
            <a:r>
              <a:rPr lang="vi-VN" sz="2800" dirty="0" err="1"/>
              <a:t>là</a:t>
            </a:r>
            <a:r>
              <a:rPr lang="vi-VN" sz="2800" dirty="0"/>
              <a:t> </a:t>
            </a:r>
            <a:r>
              <a:rPr lang="vi-VN" sz="2800" dirty="0" err="1"/>
              <a:t>địa</a:t>
            </a:r>
            <a:r>
              <a:rPr lang="vi-VN" sz="2800" dirty="0"/>
              <a:t> </a:t>
            </a:r>
            <a:r>
              <a:rPr lang="vi-VN" sz="2800" dirty="0" err="1"/>
              <a:t>chỉ</a:t>
            </a:r>
            <a:r>
              <a:rPr lang="vi-VN" sz="2800" dirty="0"/>
              <a:t> trên </a:t>
            </a:r>
            <a:r>
              <a:rPr lang="vi-VN" sz="2800" dirty="0" err="1"/>
              <a:t>thế</a:t>
            </a:r>
            <a:r>
              <a:rPr lang="vi-VN" sz="2800" dirty="0"/>
              <a:t> </a:t>
            </a:r>
            <a:r>
              <a:rPr lang="vi-VN" sz="2800" dirty="0" err="1"/>
              <a:t>giới</a:t>
            </a:r>
            <a:r>
              <a:rPr lang="vi-VN" sz="2800" dirty="0"/>
              <a:t> </a:t>
            </a:r>
            <a:r>
              <a:rPr lang="vi-VN" sz="2800" dirty="0" err="1"/>
              <a:t>mạng</a:t>
            </a:r>
            <a:r>
              <a:rPr lang="vi-VN" sz="2800" dirty="0"/>
              <a:t> TCP/IP.</a:t>
            </a:r>
          </a:p>
        </p:txBody>
      </p:sp>
    </p:spTree>
    <p:extLst>
      <p:ext uri="{BB962C8B-B14F-4D97-AF65-F5344CB8AC3E}">
        <p14:creationId xmlns:p14="http://schemas.microsoft.com/office/powerpoint/2010/main" val="1111749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370" name="Google Shape;370;p6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16</a:t>
            </a:fld>
            <a:endParaRPr/>
          </a:p>
        </p:txBody>
      </p:sp>
      <p:sp>
        <p:nvSpPr>
          <p:cNvPr id="371" name="Google Shape;371;p6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372" name="Google Shape;372;p61"/>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17</a:t>
            </a:fld>
            <a:endParaRPr/>
          </a:p>
        </p:txBody>
      </p:sp>
      <p:sp>
        <p:nvSpPr>
          <p:cNvPr id="378" name="Google Shape;378;p6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79" name="Google Shape;379;p62"/>
          <p:cNvGraphicFramePr/>
          <p:nvPr/>
        </p:nvGraphicFramePr>
        <p:xfrm>
          <a:off x="660650" y="2206050"/>
          <a:ext cx="11391675" cy="4868500"/>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通信相手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特定する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一意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認識番号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割り振る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言わば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18</a:t>
            </a:fld>
            <a:endParaRPr/>
          </a:p>
        </p:txBody>
      </p:sp>
      <p:sp>
        <p:nvSpPr>
          <p:cNvPr id="385" name="Google Shape;385;p6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86" name="Google Shape;386;p63"/>
          <p:cNvGraphicFramePr/>
          <p:nvPr/>
        </p:nvGraphicFramePr>
        <p:xfrm>
          <a:off x="660650" y="2206050"/>
          <a:ext cx="11391675" cy="4868500"/>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通信相手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特定する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一意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認識番号</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割り振る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言わば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19</a:t>
            </a:fld>
            <a:endParaRPr/>
          </a:p>
        </p:txBody>
      </p:sp>
      <p:sp>
        <p:nvSpPr>
          <p:cNvPr id="392" name="Google Shape;392;p6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93" name="Google Shape;393;p64"/>
          <p:cNvGraphicFramePr/>
          <p:nvPr/>
        </p:nvGraphicFramePr>
        <p:xfrm>
          <a:off x="660650" y="2206050"/>
          <a:ext cx="11391675" cy="4868500"/>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Đối tác truyền thông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Chỉ định, xác định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Duy nhất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Số định danh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Chia cho, gán cho</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Có thể nói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sz="6400" b="0" i="0" u="none" strike="noStrike" cap="none">
                <a:solidFill>
                  <a:srgbClr val="C63024"/>
                </a:solidFill>
                <a:latin typeface="Arial"/>
                <a:ea typeface="Arial"/>
                <a:cs typeface="Arial"/>
                <a:sym typeface="Arial"/>
              </a:rPr>
              <a:t>小テスト</a:t>
            </a:r>
            <a:endParaRPr/>
          </a:p>
        </p:txBody>
      </p:sp>
      <p:sp>
        <p:nvSpPr>
          <p:cNvPr id="278" name="Google Shape;278;p48"/>
          <p:cNvSpPr txBox="1">
            <a:spLocks noGrp="1"/>
          </p:cNvSpPr>
          <p:nvPr>
            <p:ph type="sldNum" idx="12"/>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399" name="Google Shape;399;p6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20</a:t>
            </a:fld>
            <a:endParaRPr/>
          </a:p>
        </p:txBody>
      </p:sp>
      <p:sp>
        <p:nvSpPr>
          <p:cNvPr id="400" name="Google Shape;400;p65"/>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401" name="Google Shape;401;p65"/>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6"/>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407" name="Google Shape;407;p6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21</a:t>
            </a:fld>
            <a:endParaRPr/>
          </a:p>
        </p:txBody>
      </p:sp>
      <p:sp>
        <p:nvSpPr>
          <p:cNvPr id="408" name="Google Shape;408;p6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414" name="Google Shape;414;p6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22</a:t>
            </a:fld>
            <a:endParaRPr/>
          </a:p>
        </p:txBody>
      </p:sp>
      <p:sp>
        <p:nvSpPr>
          <p:cNvPr id="415" name="Google Shape;415;p6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416" name="Google Shape;416;p6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IPアドレスとは</a:t>
            </a:r>
            <a:endParaRPr b="0"/>
          </a:p>
        </p:txBody>
      </p:sp>
      <p:sp>
        <p:nvSpPr>
          <p:cNvPr id="422" name="Google Shape;422;p6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23</a:t>
            </a:fld>
            <a:endParaRPr/>
          </a:p>
        </p:txBody>
      </p:sp>
      <p:sp>
        <p:nvSpPr>
          <p:cNvPr id="423" name="Google Shape;423;p68"/>
          <p:cNvSpPr txBox="1"/>
          <p:nvPr/>
        </p:nvSpPr>
        <p:spPr>
          <a:xfrm>
            <a:off x="657050" y="2151425"/>
            <a:ext cx="11712600" cy="4702500"/>
          </a:xfrm>
          <a:prstGeom prst="rect">
            <a:avLst/>
          </a:prstGeom>
          <a:noFill/>
          <a:ln>
            <a:noFill/>
          </a:ln>
        </p:spPr>
        <p:txBody>
          <a:bodyPr spcFirstLastPara="1" wrap="square" lIns="50800" tIns="50800" rIns="50800" bIns="50800" anchor="t" anchorCtr="0">
            <a:normAutofit fontScale="92500" lnSpcReduction="10000"/>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インターネットではTCP/IPというプロトコルを使って通信が</a:t>
            </a:r>
            <a:br>
              <a:rPr lang="en-US" sz="3200">
                <a:solidFill>
                  <a:schemeClr val="dk1"/>
                </a:solidFill>
              </a:rPr>
            </a:br>
            <a:r>
              <a:rPr lang="en-US" sz="3200">
                <a:solidFill>
                  <a:schemeClr val="dk1"/>
                </a:solidFill>
              </a:rPr>
              <a:t>行われています。</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TCP/IPのネットワークでは通信相手を特定するため、</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コンピュータや通信機器1つ1つにそれぞれ世界中で </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一意の認識番号が割り振られています。</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この番号をIPアドレスといいます。言わばTCP/IPネットワーク世界での住所です。</a:t>
            </a:r>
            <a:endParaRPr sz="32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IPアドレスとは</a:t>
            </a:r>
            <a:endParaRPr b="0"/>
          </a:p>
        </p:txBody>
      </p:sp>
      <p:sp>
        <p:nvSpPr>
          <p:cNvPr id="429" name="Google Shape;429;p6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24</a:t>
            </a:fld>
            <a:endParaRPr/>
          </a:p>
        </p:txBody>
      </p:sp>
      <p:pic>
        <p:nvPicPr>
          <p:cNvPr id="430" name="Google Shape;430;p69"/>
          <p:cNvPicPr preferRelativeResize="0"/>
          <p:nvPr/>
        </p:nvPicPr>
        <p:blipFill rotWithShape="1">
          <a:blip r:embed="rId3">
            <a:alphaModFix/>
          </a:blip>
          <a:srcRect l="7749" t="11995"/>
          <a:stretch/>
        </p:blipFill>
        <p:spPr>
          <a:xfrm>
            <a:off x="1413600" y="2448238"/>
            <a:ext cx="9102774" cy="4334575"/>
          </a:xfrm>
          <a:prstGeom prst="rect">
            <a:avLst/>
          </a:prstGeom>
          <a:noFill/>
          <a:ln>
            <a:noFill/>
          </a:ln>
        </p:spPr>
      </p:pic>
      <p:sp>
        <p:nvSpPr>
          <p:cNvPr id="431" name="Google Shape;431;p69"/>
          <p:cNvSpPr/>
          <p:nvPr/>
        </p:nvSpPr>
        <p:spPr>
          <a:xfrm>
            <a:off x="5316375" y="294717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9"/>
          <p:cNvSpPr/>
          <p:nvPr/>
        </p:nvSpPr>
        <p:spPr>
          <a:xfrm>
            <a:off x="4145875" y="568932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9"/>
          <p:cNvSpPr/>
          <p:nvPr/>
        </p:nvSpPr>
        <p:spPr>
          <a:xfrm>
            <a:off x="7145875" y="562872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9"/>
          <p:cNvSpPr/>
          <p:nvPr/>
        </p:nvSpPr>
        <p:spPr>
          <a:xfrm>
            <a:off x="9636188" y="4453275"/>
            <a:ext cx="2589900" cy="42003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9"/>
          <p:cNvSpPr txBox="1"/>
          <p:nvPr/>
        </p:nvSpPr>
        <p:spPr>
          <a:xfrm>
            <a:off x="2478088" y="7409850"/>
            <a:ext cx="6973800" cy="1243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b="1">
                <a:solidFill>
                  <a:schemeClr val="dk1"/>
                </a:solidFill>
              </a:rPr>
              <a:t>  IPアドレス</a:t>
            </a:r>
            <a:endParaRPr sz="3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b="1">
                <a:solidFill>
                  <a:schemeClr val="dk1"/>
                </a:solidFill>
              </a:rPr>
              <a:t>  TCP/IPネットワーク世界での住所</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IPアドレスとは</a:t>
            </a:r>
            <a:endParaRPr b="0"/>
          </a:p>
        </p:txBody>
      </p:sp>
      <p:sp>
        <p:nvSpPr>
          <p:cNvPr id="441" name="Google Shape;441;p7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25</a:t>
            </a:fld>
            <a:endParaRPr/>
          </a:p>
        </p:txBody>
      </p:sp>
      <p:pic>
        <p:nvPicPr>
          <p:cNvPr id="442" name="Google Shape;442;p70"/>
          <p:cNvPicPr preferRelativeResize="0"/>
          <p:nvPr/>
        </p:nvPicPr>
        <p:blipFill rotWithShape="1">
          <a:blip r:embed="rId3">
            <a:alphaModFix/>
          </a:blip>
          <a:srcRect l="7749" t="11995"/>
          <a:stretch/>
        </p:blipFill>
        <p:spPr>
          <a:xfrm>
            <a:off x="1413600" y="2448238"/>
            <a:ext cx="9102774" cy="4334575"/>
          </a:xfrm>
          <a:prstGeom prst="rect">
            <a:avLst/>
          </a:prstGeom>
          <a:noFill/>
          <a:ln>
            <a:noFill/>
          </a:ln>
        </p:spPr>
      </p:pic>
      <p:sp>
        <p:nvSpPr>
          <p:cNvPr id="443" name="Google Shape;443;p70"/>
          <p:cNvSpPr/>
          <p:nvPr/>
        </p:nvSpPr>
        <p:spPr>
          <a:xfrm>
            <a:off x="5316375" y="294717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0"/>
          <p:cNvSpPr/>
          <p:nvPr/>
        </p:nvSpPr>
        <p:spPr>
          <a:xfrm>
            <a:off x="4145875" y="568932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0"/>
          <p:cNvSpPr/>
          <p:nvPr/>
        </p:nvSpPr>
        <p:spPr>
          <a:xfrm>
            <a:off x="7145875" y="5628725"/>
            <a:ext cx="2129400" cy="521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0"/>
          <p:cNvSpPr txBox="1"/>
          <p:nvPr/>
        </p:nvSpPr>
        <p:spPr>
          <a:xfrm>
            <a:off x="2478088" y="7409850"/>
            <a:ext cx="6973800" cy="1309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400" b="1">
                <a:solidFill>
                  <a:schemeClr val="dk1"/>
                </a:solidFill>
              </a:rPr>
              <a:t>  なぜ「202.218.13.138」などの</a:t>
            </a:r>
            <a:endParaRPr sz="3400" b="1">
              <a:solidFill>
                <a:schemeClr val="dk1"/>
              </a:solidFill>
            </a:endParaRPr>
          </a:p>
          <a:p>
            <a:pPr marL="0" lvl="0" indent="0" algn="l" rtl="0">
              <a:lnSpc>
                <a:spcPct val="115000"/>
              </a:lnSpc>
              <a:spcBef>
                <a:spcPts val="0"/>
              </a:spcBef>
              <a:spcAft>
                <a:spcPts val="0"/>
              </a:spcAft>
              <a:buNone/>
            </a:pPr>
            <a:r>
              <a:rPr lang="en-US" sz="3400" b="1">
                <a:solidFill>
                  <a:schemeClr val="dk1"/>
                </a:solidFill>
              </a:rPr>
              <a:t>  形式ですか？</a:t>
            </a:r>
            <a:endParaRPr sz="3200" b="1">
              <a:solidFill>
                <a:schemeClr val="dk1"/>
              </a:solidFill>
            </a:endParaRPr>
          </a:p>
        </p:txBody>
      </p:sp>
      <p:pic>
        <p:nvPicPr>
          <p:cNvPr id="447" name="Google Shape;447;p70"/>
          <p:cNvPicPr preferRelativeResize="0"/>
          <p:nvPr/>
        </p:nvPicPr>
        <p:blipFill>
          <a:blip r:embed="rId4">
            <a:alphaModFix/>
          </a:blip>
          <a:stretch>
            <a:fillRect/>
          </a:stretch>
        </p:blipFill>
        <p:spPr>
          <a:xfrm rot="344033">
            <a:off x="9888550" y="5611001"/>
            <a:ext cx="1954525" cy="28078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IPv4</a:t>
            </a:r>
            <a:endParaRPr b="0"/>
          </a:p>
        </p:txBody>
      </p:sp>
      <p:sp>
        <p:nvSpPr>
          <p:cNvPr id="453" name="Google Shape;453;p7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26</a:t>
            </a:fld>
            <a:endParaRPr/>
          </a:p>
        </p:txBody>
      </p:sp>
      <p:sp>
        <p:nvSpPr>
          <p:cNvPr id="454" name="Google Shape;454;p71"/>
          <p:cNvSpPr txBox="1"/>
          <p:nvPr/>
        </p:nvSpPr>
        <p:spPr>
          <a:xfrm>
            <a:off x="657050" y="2151425"/>
            <a:ext cx="117126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2500"/>
              </a:spcAft>
              <a:buClr>
                <a:schemeClr val="dk1"/>
              </a:buClr>
              <a:buSzPts val="1100"/>
              <a:buFont typeface="Arial"/>
              <a:buNone/>
            </a:pPr>
            <a:r>
              <a:rPr lang="en-US" sz="3200"/>
              <a:t>広く普及しているのは、32ビットのIPv4で、32けたの2進数で表現されます。通常は私たち人間に分かりやすいよう、8ビットごとにドットで区切った上で、2進数を10進数に計算し直した</a:t>
            </a:r>
            <a:br>
              <a:rPr lang="en-US" sz="3200"/>
            </a:br>
            <a:r>
              <a:rPr lang="en-US" sz="3200"/>
              <a:t>1〜3けたずつ4組みの数字で書き表されます。</a:t>
            </a:r>
            <a:endParaRPr sz="3200"/>
          </a:p>
        </p:txBody>
      </p:sp>
      <p:pic>
        <p:nvPicPr>
          <p:cNvPr id="455" name="Google Shape;455;p71"/>
          <p:cNvPicPr preferRelativeResize="0"/>
          <p:nvPr/>
        </p:nvPicPr>
        <p:blipFill rotWithShape="1">
          <a:blip r:embed="rId3">
            <a:alphaModFix/>
          </a:blip>
          <a:srcRect l="7749" t="11995"/>
          <a:stretch/>
        </p:blipFill>
        <p:spPr>
          <a:xfrm>
            <a:off x="1694650" y="4933300"/>
            <a:ext cx="9102774" cy="4334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EECE61D-14EC-45A2-8566-40234BE0E2BC}"/>
              </a:ext>
            </a:extLst>
          </p:cNvPr>
          <p:cNvSpPr>
            <a:spLocks noGrp="1"/>
          </p:cNvSpPr>
          <p:nvPr>
            <p:ph type="title"/>
          </p:nvPr>
        </p:nvSpPr>
        <p:spPr/>
        <p:txBody>
          <a:bodyPr/>
          <a:lstStyle/>
          <a:p>
            <a:r>
              <a:rPr lang="vi-VN" sz="2800" dirty="0" err="1"/>
              <a:t>Địa</a:t>
            </a:r>
            <a:r>
              <a:rPr lang="vi-VN" sz="2800" dirty="0"/>
              <a:t> </a:t>
            </a:r>
            <a:r>
              <a:rPr lang="vi-VN" sz="2800" dirty="0" err="1"/>
              <a:t>chỉ</a:t>
            </a:r>
            <a:r>
              <a:rPr lang="vi-VN" sz="2800" dirty="0"/>
              <a:t> </a:t>
            </a:r>
            <a:r>
              <a:rPr lang="vi-VN" sz="2800" dirty="0" err="1"/>
              <a:t>được</a:t>
            </a:r>
            <a:r>
              <a:rPr lang="vi-VN" sz="2800" dirty="0"/>
              <a:t> </a:t>
            </a:r>
            <a:r>
              <a:rPr lang="vi-VN" sz="2800" dirty="0" err="1"/>
              <a:t>phổ</a:t>
            </a:r>
            <a:r>
              <a:rPr lang="vi-VN" sz="2800" dirty="0"/>
              <a:t> </a:t>
            </a:r>
            <a:r>
              <a:rPr lang="vi-VN" sz="2800" dirty="0" err="1"/>
              <a:t>biến</a:t>
            </a:r>
            <a:r>
              <a:rPr lang="vi-VN" sz="2800" dirty="0"/>
              <a:t> </a:t>
            </a:r>
            <a:r>
              <a:rPr lang="vi-VN" sz="2800" dirty="0" err="1"/>
              <a:t>rộng</a:t>
            </a:r>
            <a:r>
              <a:rPr lang="vi-VN" sz="2800" dirty="0"/>
              <a:t> </a:t>
            </a:r>
            <a:r>
              <a:rPr lang="vi-VN" sz="2800" dirty="0" err="1"/>
              <a:t>rãi</a:t>
            </a:r>
            <a:r>
              <a:rPr lang="vi-VN" sz="2800" dirty="0"/>
              <a:t> </a:t>
            </a:r>
            <a:r>
              <a:rPr lang="vi-VN" sz="2800" dirty="0" err="1"/>
              <a:t>là</a:t>
            </a:r>
            <a:r>
              <a:rPr lang="vi-VN" sz="2800" dirty="0"/>
              <a:t> IPv4 </a:t>
            </a:r>
            <a:r>
              <a:rPr lang="vi-VN" sz="2800" dirty="0" err="1"/>
              <a:t>với</a:t>
            </a:r>
            <a:r>
              <a:rPr lang="vi-VN" sz="2800" dirty="0"/>
              <a:t> 32 </a:t>
            </a:r>
            <a:r>
              <a:rPr lang="vi-VN" sz="2800" dirty="0" err="1"/>
              <a:t>bit</a:t>
            </a:r>
            <a:r>
              <a:rPr lang="vi-VN" sz="2800" dirty="0"/>
              <a:t>, </a:t>
            </a:r>
            <a:r>
              <a:rPr lang="vi-VN" sz="2800" dirty="0" err="1"/>
              <a:t>được</a:t>
            </a:r>
            <a:r>
              <a:rPr lang="vi-VN" sz="2800" dirty="0"/>
              <a:t> </a:t>
            </a:r>
            <a:r>
              <a:rPr lang="vi-VN" sz="2800" dirty="0" err="1"/>
              <a:t>biểu</a:t>
            </a:r>
            <a:r>
              <a:rPr lang="vi-VN" sz="2800" dirty="0"/>
              <a:t> </a:t>
            </a:r>
            <a:r>
              <a:rPr lang="vi-VN" sz="2800" dirty="0" err="1"/>
              <a:t>diễn</a:t>
            </a:r>
            <a:r>
              <a:rPr lang="vi-VN" sz="2800" dirty="0"/>
              <a:t> </a:t>
            </a:r>
            <a:r>
              <a:rPr lang="vi-VN" sz="2800" dirty="0" err="1"/>
              <a:t>bởi</a:t>
            </a:r>
            <a:r>
              <a:rPr lang="vi-VN" sz="2800" dirty="0"/>
              <a:t> 32 </a:t>
            </a:r>
            <a:r>
              <a:rPr lang="vi-VN" sz="2800" dirty="0" err="1"/>
              <a:t>kí</a:t>
            </a:r>
            <a:r>
              <a:rPr lang="vi-VN" sz="2800" dirty="0"/>
              <a:t> </a:t>
            </a:r>
            <a:r>
              <a:rPr lang="vi-VN" sz="2800" dirty="0" err="1"/>
              <a:t>tự</a:t>
            </a:r>
            <a:r>
              <a:rPr lang="vi-VN" sz="2800" dirty="0"/>
              <a:t> </a:t>
            </a:r>
            <a:r>
              <a:rPr lang="vi-VN" sz="2800" dirty="0" err="1"/>
              <a:t>nhị</a:t>
            </a:r>
            <a:r>
              <a:rPr lang="vi-VN" sz="2800" dirty="0"/>
              <a:t> phân. Thông </a:t>
            </a:r>
            <a:r>
              <a:rPr lang="vi-VN" sz="2800" dirty="0" err="1"/>
              <a:t>thường</a:t>
            </a:r>
            <a:r>
              <a:rPr lang="vi-VN" sz="2800" dirty="0"/>
              <a:t> </a:t>
            </a:r>
            <a:r>
              <a:rPr lang="vi-VN" sz="2800" dirty="0" err="1"/>
              <a:t>để</a:t>
            </a:r>
            <a:r>
              <a:rPr lang="vi-VN" sz="2800" dirty="0"/>
              <a:t> con </a:t>
            </a:r>
            <a:r>
              <a:rPr lang="vi-VN" sz="2800" dirty="0" err="1"/>
              <a:t>người</a:t>
            </a:r>
            <a:r>
              <a:rPr lang="vi-VN" sz="2800" dirty="0"/>
              <a:t> </a:t>
            </a:r>
            <a:r>
              <a:rPr lang="vi-VN" sz="2800" dirty="0" err="1"/>
              <a:t>chúng</a:t>
            </a:r>
            <a:r>
              <a:rPr lang="vi-VN" sz="2800" dirty="0"/>
              <a:t> ta </a:t>
            </a:r>
            <a:r>
              <a:rPr lang="vi-VN" sz="2800" dirty="0" err="1"/>
              <a:t>dễ</a:t>
            </a:r>
            <a:r>
              <a:rPr lang="vi-VN" sz="2800" dirty="0"/>
              <a:t> </a:t>
            </a:r>
            <a:r>
              <a:rPr lang="vi-VN" sz="2800" dirty="0" err="1"/>
              <a:t>hiểu</a:t>
            </a:r>
            <a:r>
              <a:rPr lang="vi-VN" sz="2800" dirty="0"/>
              <a:t> </a:t>
            </a:r>
            <a:r>
              <a:rPr lang="vi-VN" sz="2800" dirty="0" err="1"/>
              <a:t>thì</a:t>
            </a:r>
            <a:r>
              <a:rPr lang="vi-VN" sz="2800" dirty="0"/>
              <a:t> sau khi phân chia </a:t>
            </a:r>
            <a:r>
              <a:rPr lang="vi-VN" sz="2800" dirty="0" err="1"/>
              <a:t>địa</a:t>
            </a:r>
            <a:r>
              <a:rPr lang="vi-VN" sz="2800" dirty="0"/>
              <a:t> </a:t>
            </a:r>
            <a:r>
              <a:rPr lang="vi-VN" sz="2800" dirty="0" err="1"/>
              <a:t>chỉ</a:t>
            </a:r>
            <a:r>
              <a:rPr lang="vi-VN" sz="2800" dirty="0"/>
              <a:t> IPv4 </a:t>
            </a:r>
            <a:r>
              <a:rPr lang="vi-VN" sz="2800" dirty="0" err="1"/>
              <a:t>thành</a:t>
            </a:r>
            <a:r>
              <a:rPr lang="vi-VN" sz="2800" dirty="0"/>
              <a:t> </a:t>
            </a:r>
            <a:r>
              <a:rPr lang="vi-VN" sz="2800" dirty="0" err="1"/>
              <a:t>mỗi</a:t>
            </a:r>
            <a:r>
              <a:rPr lang="vi-VN" sz="2800" dirty="0"/>
              <a:t>  8 </a:t>
            </a:r>
            <a:r>
              <a:rPr lang="vi-VN" sz="2800" dirty="0" err="1"/>
              <a:t>bit</a:t>
            </a:r>
            <a:r>
              <a:rPr lang="vi-VN" sz="2800" dirty="0"/>
              <a:t> </a:t>
            </a:r>
            <a:r>
              <a:rPr lang="vi-VN" sz="2800" dirty="0" err="1"/>
              <a:t>bởi</a:t>
            </a:r>
            <a:r>
              <a:rPr lang="vi-VN" sz="2800" dirty="0"/>
              <a:t> </a:t>
            </a:r>
            <a:r>
              <a:rPr lang="vi-VN" sz="2800" dirty="0" err="1"/>
              <a:t>dấu</a:t>
            </a:r>
            <a:r>
              <a:rPr lang="vi-VN" sz="2800" dirty="0"/>
              <a:t> </a:t>
            </a:r>
            <a:r>
              <a:rPr lang="vi-VN" sz="2800" dirty="0" err="1"/>
              <a:t>chấm</a:t>
            </a:r>
            <a:r>
              <a:rPr lang="vi-VN" sz="2800" dirty="0"/>
              <a:t>, </a:t>
            </a:r>
            <a:r>
              <a:rPr lang="vi-VN" sz="2800" dirty="0" err="1"/>
              <a:t>nó</a:t>
            </a:r>
            <a:r>
              <a:rPr lang="vi-VN" sz="2800" dirty="0"/>
              <a:t> </a:t>
            </a:r>
            <a:r>
              <a:rPr lang="vi-VN" sz="2800" dirty="0" err="1"/>
              <a:t>sẽ</a:t>
            </a:r>
            <a:r>
              <a:rPr lang="vi-VN" sz="2800" dirty="0"/>
              <a:t> </a:t>
            </a:r>
            <a:r>
              <a:rPr lang="vi-VN" sz="2800" dirty="0" err="1"/>
              <a:t>được</a:t>
            </a:r>
            <a:r>
              <a:rPr lang="vi-VN" sz="2800" dirty="0"/>
              <a:t> </a:t>
            </a:r>
            <a:r>
              <a:rPr lang="vi-VN" sz="2800" dirty="0" err="1"/>
              <a:t>viết</a:t>
            </a:r>
            <a:r>
              <a:rPr lang="vi-VN" sz="2800" dirty="0"/>
              <a:t> ra </a:t>
            </a:r>
            <a:r>
              <a:rPr lang="vi-VN" sz="2800" dirty="0" err="1"/>
              <a:t>thành</a:t>
            </a:r>
            <a:r>
              <a:rPr lang="vi-VN" sz="2800" dirty="0"/>
              <a:t> 4 </a:t>
            </a:r>
            <a:r>
              <a:rPr lang="vi-VN" sz="2800" dirty="0" err="1"/>
              <a:t>nhóm</a:t>
            </a:r>
            <a:r>
              <a:rPr lang="vi-VN" sz="2800" dirty="0"/>
              <a:t> </a:t>
            </a:r>
            <a:r>
              <a:rPr lang="vi-VN" sz="2800" dirty="0" err="1"/>
              <a:t>từ</a:t>
            </a:r>
            <a:r>
              <a:rPr lang="vi-VN" sz="2800" dirty="0"/>
              <a:t> 1-&gt; 3 </a:t>
            </a:r>
            <a:r>
              <a:rPr lang="vi-VN" sz="2800" dirty="0" err="1"/>
              <a:t>kí</a:t>
            </a:r>
            <a:r>
              <a:rPr lang="vi-VN" sz="2800" dirty="0"/>
              <a:t> </a:t>
            </a:r>
            <a:r>
              <a:rPr lang="vi-VN" sz="2800" dirty="0" err="1"/>
              <a:t>tự</a:t>
            </a:r>
            <a:r>
              <a:rPr lang="vi-VN" sz="2800" dirty="0"/>
              <a:t> </a:t>
            </a:r>
            <a:r>
              <a:rPr lang="vi-VN" sz="2800" dirty="0" err="1"/>
              <a:t>hệ</a:t>
            </a:r>
            <a:r>
              <a:rPr lang="vi-VN" sz="2800" dirty="0"/>
              <a:t> </a:t>
            </a:r>
            <a:r>
              <a:rPr lang="vi-VN" sz="2800" dirty="0" err="1"/>
              <a:t>thập</a:t>
            </a:r>
            <a:r>
              <a:rPr lang="vi-VN" sz="2800" dirty="0"/>
              <a:t> phân </a:t>
            </a:r>
            <a:r>
              <a:rPr lang="vi-VN" sz="2800" dirty="0" err="1"/>
              <a:t>mà</a:t>
            </a:r>
            <a:r>
              <a:rPr lang="vi-VN" sz="2800" dirty="0"/>
              <a:t> </a:t>
            </a:r>
            <a:r>
              <a:rPr lang="vi-VN" sz="2800" dirty="0" err="1"/>
              <a:t>được</a:t>
            </a:r>
            <a:r>
              <a:rPr lang="vi-VN" sz="2800" dirty="0"/>
              <a:t>  tinh </a:t>
            </a:r>
            <a:r>
              <a:rPr lang="vi-VN" sz="2800" dirty="0" err="1"/>
              <a:t>lại</a:t>
            </a:r>
            <a:r>
              <a:rPr lang="vi-VN" sz="2800" dirty="0"/>
              <a:t> </a:t>
            </a:r>
            <a:r>
              <a:rPr lang="vi-VN" sz="2800" dirty="0" err="1"/>
              <a:t>từ</a:t>
            </a:r>
            <a:r>
              <a:rPr lang="vi-VN" sz="2800" dirty="0"/>
              <a:t> </a:t>
            </a:r>
            <a:r>
              <a:rPr lang="vi-VN" sz="2800" dirty="0" err="1"/>
              <a:t>hệ</a:t>
            </a:r>
            <a:r>
              <a:rPr lang="vi-VN" sz="2800" dirty="0"/>
              <a:t> </a:t>
            </a:r>
            <a:r>
              <a:rPr lang="vi-VN" sz="2800" dirty="0" err="1"/>
              <a:t>nhị</a:t>
            </a:r>
            <a:r>
              <a:rPr lang="vi-VN" sz="2800" dirty="0"/>
              <a:t> phân.  </a:t>
            </a:r>
          </a:p>
        </p:txBody>
      </p:sp>
    </p:spTree>
    <p:extLst>
      <p:ext uri="{BB962C8B-B14F-4D97-AF65-F5344CB8AC3E}">
        <p14:creationId xmlns:p14="http://schemas.microsoft.com/office/powerpoint/2010/main" val="371321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461" name="Google Shape;461;p7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28</a:t>
            </a:fld>
            <a:endParaRPr/>
          </a:p>
        </p:txBody>
      </p:sp>
      <p:sp>
        <p:nvSpPr>
          <p:cNvPr id="462" name="Google Shape;462;p72"/>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r>
              <a:rPr lang="en-US" sz="6400">
                <a:solidFill>
                  <a:schemeClr val="accent5"/>
                </a:solidFill>
              </a:rPr>
              <a:t>読み方</a:t>
            </a:r>
            <a:r>
              <a:rPr lang="en-US" sz="6400"/>
              <a:t>、</a:t>
            </a:r>
            <a:br>
              <a:rPr lang="en-US" sz="6400" b="0" i="0" u="none" strike="noStrike" cap="none">
                <a:solidFill>
                  <a:srgbClr val="000000"/>
                </a:solidFill>
                <a:latin typeface="Arial"/>
                <a:ea typeface="Arial"/>
                <a:cs typeface="Arial"/>
                <a:sym typeface="Arial"/>
              </a:rPr>
            </a:b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463" name="Google Shape;463;p72"/>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29</a:t>
            </a:fld>
            <a:endParaRPr/>
          </a:p>
        </p:txBody>
      </p:sp>
      <p:sp>
        <p:nvSpPr>
          <p:cNvPr id="469" name="Google Shape;469;p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70" name="Google Shape;470;p73"/>
          <p:cNvGraphicFramePr/>
          <p:nvPr/>
        </p:nvGraphicFramePr>
        <p:xfrm>
          <a:off x="660650" y="2206050"/>
          <a:ext cx="11391675" cy="7403275"/>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２進数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表現する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通常</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人間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ドット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区切る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計算し直す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組み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10</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書き表す</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9"/>
          <p:cNvSpPr txBox="1">
            <a:spLocks noGrp="1"/>
          </p:cNvSpPr>
          <p:nvPr>
            <p:ph type="title"/>
          </p:nvPr>
        </p:nvSpPr>
        <p:spPr>
          <a:xfrm>
            <a:off x="772975" y="1545976"/>
            <a:ext cx="6028200" cy="2030700"/>
          </a:xfrm>
          <a:prstGeom prst="rect">
            <a:avLst/>
          </a:prstGeom>
          <a:noFill/>
          <a:ln>
            <a:noFill/>
          </a:ln>
        </p:spPr>
        <p:txBody>
          <a:bodyPr spcFirstLastPara="1" wrap="square" lIns="50800" tIns="50800" rIns="50800" bIns="50800" anchor="ctr" anchorCtr="0">
            <a:noAutofit/>
          </a:bodyPr>
          <a:lstStyle/>
          <a:p>
            <a:pPr marL="0" lvl="0" indent="0" algn="ctr" rtl="0">
              <a:lnSpc>
                <a:spcPct val="60000"/>
              </a:lnSpc>
              <a:spcBef>
                <a:spcPts val="0"/>
              </a:spcBef>
              <a:spcAft>
                <a:spcPts val="0"/>
              </a:spcAft>
              <a:buClr>
                <a:srgbClr val="DF1F00"/>
              </a:buClr>
              <a:buSzPts val="4800"/>
              <a:buFont typeface="Arial"/>
              <a:buNone/>
            </a:pPr>
            <a:r>
              <a:rPr lang="en-US" sz="4800">
                <a:solidFill>
                  <a:srgbClr val="DF1F00"/>
                </a:solidFill>
              </a:rPr>
              <a:t>小テスト</a:t>
            </a:r>
            <a:endParaRPr/>
          </a:p>
        </p:txBody>
      </p:sp>
      <p:sp>
        <p:nvSpPr>
          <p:cNvPr id="284" name="Google Shape;284;p49"/>
          <p:cNvSpPr txBox="1">
            <a:spLocks noGrp="1"/>
          </p:cNvSpPr>
          <p:nvPr>
            <p:ph type="body" idx="1"/>
          </p:nvPr>
        </p:nvSpPr>
        <p:spPr>
          <a:xfrm>
            <a:off x="359125" y="3414775"/>
            <a:ext cx="6888600" cy="4428600"/>
          </a:xfrm>
          <a:prstGeom prst="rect">
            <a:avLst/>
          </a:prstGeom>
          <a:noFill/>
          <a:ln>
            <a:noFill/>
          </a:ln>
        </p:spPr>
        <p:txBody>
          <a:bodyPr spcFirstLastPara="1" wrap="square" lIns="50800" tIns="50800" rIns="50800" bIns="50800" anchor="t" anchorCtr="0">
            <a:noAutofit/>
          </a:bodyPr>
          <a:lstStyle/>
          <a:p>
            <a:pPr marL="457200" lvl="0" indent="-406400" algn="l" rtl="0">
              <a:lnSpc>
                <a:spcPct val="150000"/>
              </a:lnSpc>
              <a:spcBef>
                <a:spcPts val="0"/>
              </a:spcBef>
              <a:spcAft>
                <a:spcPts val="0"/>
              </a:spcAft>
              <a:buSzPts val="2800"/>
              <a:buChar char="❏"/>
            </a:pPr>
            <a:r>
              <a:rPr lang="en-US" sz="2800"/>
              <a:t>チャットワークでURLを共有します</a:t>
            </a:r>
            <a:endParaRPr sz="3600"/>
          </a:p>
          <a:p>
            <a:pPr marL="457200" lvl="0" indent="-406400" algn="l" rtl="0">
              <a:lnSpc>
                <a:spcPct val="150000"/>
              </a:lnSpc>
              <a:spcBef>
                <a:spcPts val="0"/>
              </a:spcBef>
              <a:spcAft>
                <a:spcPts val="0"/>
              </a:spcAft>
              <a:buSzPts val="2800"/>
              <a:buChar char="❏"/>
            </a:pPr>
            <a:r>
              <a:rPr lang="en-US" sz="2800"/>
              <a:t>指示があるまで問題を解かないで</a:t>
            </a:r>
            <a:br>
              <a:rPr lang="en-US" sz="2800"/>
            </a:br>
            <a:r>
              <a:rPr lang="en-US" sz="2800"/>
              <a:t>ください</a:t>
            </a:r>
            <a:endParaRPr sz="3600"/>
          </a:p>
          <a:p>
            <a:pPr marL="457200" lvl="0" indent="-406400" algn="l" rtl="0">
              <a:lnSpc>
                <a:spcPct val="150000"/>
              </a:lnSpc>
              <a:spcBef>
                <a:spcPts val="0"/>
              </a:spcBef>
              <a:spcAft>
                <a:spcPts val="0"/>
              </a:spcAft>
              <a:buSzPts val="2800"/>
              <a:buChar char="❏"/>
            </a:pPr>
            <a:r>
              <a:rPr lang="en-US" sz="2800"/>
              <a:t>メールアドレス・名前・学籍番号は、正しく入力してください</a:t>
            </a:r>
            <a:endParaRPr sz="3600"/>
          </a:p>
          <a:p>
            <a:pPr marL="457200" lvl="0" indent="-412750" algn="l" rtl="0">
              <a:lnSpc>
                <a:spcPct val="150000"/>
              </a:lnSpc>
              <a:spcBef>
                <a:spcPts val="0"/>
              </a:spcBef>
              <a:spcAft>
                <a:spcPts val="0"/>
              </a:spcAft>
              <a:buSzPts val="2900"/>
              <a:buChar char="❏"/>
            </a:pPr>
            <a:r>
              <a:rPr lang="en-US">
                <a:solidFill>
                  <a:schemeClr val="accent5"/>
                </a:solidFill>
              </a:rPr>
              <a:t>本日の出席確認</a:t>
            </a:r>
            <a:r>
              <a:rPr lang="en-US" sz="2800"/>
              <a:t>を行います</a:t>
            </a:r>
            <a:endParaRPr sz="3600"/>
          </a:p>
          <a:p>
            <a:pPr marL="457200" lvl="0" indent="-412750" algn="l" rtl="0">
              <a:lnSpc>
                <a:spcPct val="150000"/>
              </a:lnSpc>
              <a:spcBef>
                <a:spcPts val="0"/>
              </a:spcBef>
              <a:spcAft>
                <a:spcPts val="0"/>
              </a:spcAft>
              <a:buSzPts val="2900"/>
              <a:buChar char="❏"/>
            </a:pPr>
            <a:r>
              <a:rPr lang="en-US" sz="2800"/>
              <a:t>制限時間は</a:t>
            </a:r>
            <a:r>
              <a:rPr lang="en-US">
                <a:solidFill>
                  <a:schemeClr val="accent5"/>
                </a:solidFill>
                <a:latin typeface="Arial"/>
                <a:ea typeface="Arial"/>
                <a:cs typeface="Arial"/>
                <a:sym typeface="Arial"/>
              </a:rPr>
              <a:t>8</a:t>
            </a:r>
            <a:r>
              <a:rPr lang="en-US" sz="2800">
                <a:solidFill>
                  <a:schemeClr val="accent5"/>
                </a:solidFill>
              </a:rPr>
              <a:t>分間</a:t>
            </a:r>
            <a:r>
              <a:rPr lang="en-US" sz="2800"/>
              <a:t>です</a:t>
            </a:r>
            <a:endParaRPr sz="3600"/>
          </a:p>
        </p:txBody>
      </p:sp>
      <p:sp>
        <p:nvSpPr>
          <p:cNvPr id="285" name="Google Shape;285;p49"/>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3</a:t>
            </a:fld>
            <a:endParaRPr/>
          </a:p>
        </p:txBody>
      </p:sp>
      <p:pic>
        <p:nvPicPr>
          <p:cNvPr id="286" name="Google Shape;286;p49"/>
          <p:cNvPicPr preferRelativeResize="0"/>
          <p:nvPr/>
        </p:nvPicPr>
        <p:blipFill>
          <a:blip r:embed="rId3">
            <a:alphaModFix/>
          </a:blip>
          <a:stretch>
            <a:fillRect/>
          </a:stretch>
        </p:blipFill>
        <p:spPr>
          <a:xfrm>
            <a:off x="7346050" y="1749650"/>
            <a:ext cx="5452275" cy="60937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30</a:t>
            </a:fld>
            <a:endParaRPr/>
          </a:p>
        </p:txBody>
      </p:sp>
      <p:sp>
        <p:nvSpPr>
          <p:cNvPr id="476" name="Google Shape;476;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77" name="Google Shape;477;p74"/>
          <p:cNvGraphicFramePr/>
          <p:nvPr/>
        </p:nvGraphicFramePr>
        <p:xfrm>
          <a:off x="660650" y="2206050"/>
          <a:ext cx="11391675" cy="7403275"/>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２進数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表現する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通常</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人間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ドット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区切る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計算し直す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組み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73025">
                <a:tc>
                  <a:txBody>
                    <a:bodyPr/>
                    <a:lstStyle/>
                    <a:p>
                      <a:pPr marL="0" lvl="0" indent="0" algn="ctr" rtl="0">
                        <a:spcBef>
                          <a:spcPts val="0"/>
                        </a:spcBef>
                        <a:spcAft>
                          <a:spcPts val="0"/>
                        </a:spcAft>
                        <a:buNone/>
                      </a:pPr>
                      <a:r>
                        <a:rPr lang="en-US" sz="3000">
                          <a:solidFill>
                            <a:schemeClr val="dk1"/>
                          </a:solidFill>
                        </a:rPr>
                        <a:t>10</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書き表す</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31</a:t>
            </a:fld>
            <a:endParaRPr/>
          </a:p>
        </p:txBody>
      </p:sp>
      <p:sp>
        <p:nvSpPr>
          <p:cNvPr id="483" name="Google Shape;483;p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84" name="Google Shape;484;p75"/>
          <p:cNvGraphicFramePr/>
          <p:nvPr/>
        </p:nvGraphicFramePr>
        <p:xfrm>
          <a:off x="660650" y="2206050"/>
          <a:ext cx="11391675" cy="7403275"/>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Nhị phân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Thể hiện, biển diễn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Thông thường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Con người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Dấu chấm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Phân tách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Tính lại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Ký tự, chữ số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Nhóm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73025">
                <a:tc>
                  <a:txBody>
                    <a:bodyPr/>
                    <a:lstStyle/>
                    <a:p>
                      <a:pPr marL="0" lvl="0" indent="0" algn="ctr" rtl="0">
                        <a:spcBef>
                          <a:spcPts val="0"/>
                        </a:spcBef>
                        <a:spcAft>
                          <a:spcPts val="0"/>
                        </a:spcAft>
                        <a:buNone/>
                      </a:pPr>
                      <a:r>
                        <a:rPr lang="en-US" sz="3000">
                          <a:solidFill>
                            <a:schemeClr val="dk1"/>
                          </a:solidFill>
                        </a:rPr>
                        <a:t>10</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Viết ra</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490" name="Google Shape;490;p7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32</a:t>
            </a:fld>
            <a:endParaRPr/>
          </a:p>
        </p:txBody>
      </p:sp>
      <p:sp>
        <p:nvSpPr>
          <p:cNvPr id="491" name="Google Shape;491;p7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492" name="Google Shape;492;p76"/>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7"/>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498" name="Google Shape;498;p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33</a:t>
            </a:fld>
            <a:endParaRPr/>
          </a:p>
        </p:txBody>
      </p:sp>
      <p:sp>
        <p:nvSpPr>
          <p:cNvPr id="499" name="Google Shape;499;p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05" name="Google Shape;505;p7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34</a:t>
            </a:fld>
            <a:endParaRPr/>
          </a:p>
        </p:txBody>
      </p:sp>
      <p:sp>
        <p:nvSpPr>
          <p:cNvPr id="506" name="Google Shape;506;p78"/>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507" name="Google Shape;507;p78"/>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IPv4</a:t>
            </a:r>
            <a:endParaRPr b="0"/>
          </a:p>
        </p:txBody>
      </p:sp>
      <p:sp>
        <p:nvSpPr>
          <p:cNvPr id="513" name="Google Shape;513;p7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35</a:t>
            </a:fld>
            <a:endParaRPr/>
          </a:p>
        </p:txBody>
      </p:sp>
      <p:sp>
        <p:nvSpPr>
          <p:cNvPr id="514" name="Google Shape;514;p79"/>
          <p:cNvSpPr txBox="1"/>
          <p:nvPr/>
        </p:nvSpPr>
        <p:spPr>
          <a:xfrm>
            <a:off x="657050" y="2151425"/>
            <a:ext cx="117126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広く普及しているのは、32ビットのIPv4で、32けたの2進数で表現されます。</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通常は私たち人間に分かりやすいよう、8ビットごとにドットで区切った上で、2進数を10進数に計算し直した1〜3けたずつ</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4組の数字で書き表されます。</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p>
          <a:p>
            <a:pPr marL="0" lvl="0" indent="0" algn="l" rtl="0">
              <a:lnSpc>
                <a:spcPct val="115000"/>
              </a:lnSpc>
              <a:spcBef>
                <a:spcPts val="0"/>
              </a:spcBef>
              <a:spcAft>
                <a:spcPts val="2500"/>
              </a:spcAft>
              <a:buClr>
                <a:schemeClr val="dk1"/>
              </a:buClr>
              <a:buSzPts val="1100"/>
              <a:buFont typeface="Arial"/>
              <a:buNone/>
            </a:pPr>
            <a:endParaRPr sz="3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520" name="Google Shape;520;p80"/>
          <p:cNvSpPr txBox="1">
            <a:spLocks noGrp="1"/>
          </p:cNvSpPr>
          <p:nvPr>
            <p:ph type="body" idx="1"/>
          </p:nvPr>
        </p:nvSpPr>
        <p:spPr>
          <a:xfrm>
            <a:off x="870825" y="2114550"/>
            <a:ext cx="118464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…よう 　（ように）　Để, để có thể ...　　　</a:t>
            </a: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521" name="Google Shape;521;p8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36</a:t>
            </a:fld>
            <a:endParaRPr/>
          </a:p>
        </p:txBody>
      </p:sp>
      <p:sp>
        <p:nvSpPr>
          <p:cNvPr id="522" name="Google Shape;522;p80"/>
          <p:cNvSpPr txBox="1"/>
          <p:nvPr/>
        </p:nvSpPr>
        <p:spPr>
          <a:xfrm>
            <a:off x="1176975" y="6069050"/>
            <a:ext cx="11108400" cy="170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00">
                <a:solidFill>
                  <a:schemeClr val="dk1"/>
                </a:solidFill>
              </a:rPr>
              <a:t>みんなによく見えるように文字フォントを大きくした。</a:t>
            </a:r>
            <a:endParaRPr sz="3000">
              <a:solidFill>
                <a:schemeClr val="dk1"/>
              </a:solidFill>
            </a:endParaRPr>
          </a:p>
          <a:p>
            <a:pPr marL="0" lvl="0" indent="0" algn="l" rtl="0">
              <a:lnSpc>
                <a:spcPct val="115000"/>
              </a:lnSpc>
              <a:spcBef>
                <a:spcPts val="0"/>
              </a:spcBef>
              <a:spcAft>
                <a:spcPts val="0"/>
              </a:spcAft>
              <a:buNone/>
            </a:pPr>
            <a:r>
              <a:rPr lang="en-US" sz="3000">
                <a:solidFill>
                  <a:schemeClr val="dk1"/>
                </a:solidFill>
              </a:rPr>
              <a:t>忘れないよう、メモします。</a:t>
            </a:r>
            <a:endParaRPr sz="3000">
              <a:solidFill>
                <a:schemeClr val="dk1"/>
              </a:solidFill>
            </a:endParaRPr>
          </a:p>
          <a:p>
            <a:pPr marL="0" lvl="0" indent="0" algn="l" rtl="0">
              <a:lnSpc>
                <a:spcPct val="115000"/>
              </a:lnSpc>
              <a:spcBef>
                <a:spcPts val="0"/>
              </a:spcBef>
              <a:spcAft>
                <a:spcPts val="0"/>
              </a:spcAft>
              <a:buNone/>
            </a:pPr>
            <a:endParaRPr sz="3000">
              <a:solidFill>
                <a:schemeClr val="dk1"/>
              </a:solidFill>
            </a:endParaRPr>
          </a:p>
        </p:txBody>
      </p:sp>
      <p:sp>
        <p:nvSpPr>
          <p:cNvPr id="523" name="Google Shape;523;p80"/>
          <p:cNvSpPr txBox="1"/>
          <p:nvPr/>
        </p:nvSpPr>
        <p:spPr>
          <a:xfrm>
            <a:off x="1016775" y="3197750"/>
            <a:ext cx="11353500" cy="11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2400"/>
              </a:spcBef>
              <a:spcAft>
                <a:spcPts val="0"/>
              </a:spcAft>
              <a:buNone/>
            </a:pPr>
            <a:r>
              <a:rPr lang="en-US" sz="3000" b="1">
                <a:solidFill>
                  <a:schemeClr val="dk1"/>
                </a:solidFill>
              </a:rPr>
              <a:t>意味：</a:t>
            </a:r>
            <a:r>
              <a:rPr lang="en-US" sz="3000">
                <a:solidFill>
                  <a:schemeClr val="dk1"/>
                </a:solidFill>
              </a:rPr>
              <a:t>Dùng để diễn đạt mục đích, mục đích được đề cập không thuộc sự kiểm soát của người nói.  </a:t>
            </a:r>
            <a:endParaRPr sz="3000">
              <a:solidFill>
                <a:schemeClr val="dk1"/>
              </a:solidFill>
            </a:endParaRPr>
          </a:p>
        </p:txBody>
      </p:sp>
      <p:sp>
        <p:nvSpPr>
          <p:cNvPr id="524" name="Google Shape;524;p80"/>
          <p:cNvSpPr txBox="1"/>
          <p:nvPr/>
        </p:nvSpPr>
        <p:spPr>
          <a:xfrm>
            <a:off x="1101650" y="5347100"/>
            <a:ext cx="1893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a:t>
            </a:r>
            <a:endParaRPr sz="30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530" name="Google Shape;530;p81"/>
          <p:cNvSpPr txBox="1">
            <a:spLocks noGrp="1"/>
          </p:cNvSpPr>
          <p:nvPr>
            <p:ph type="body" idx="1"/>
          </p:nvPr>
        </p:nvSpPr>
        <p:spPr>
          <a:xfrm>
            <a:off x="870825" y="2114550"/>
            <a:ext cx="118464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…た上で 　Sau khi…</a:t>
            </a: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531" name="Google Shape;531;p8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37</a:t>
            </a:fld>
            <a:endParaRPr/>
          </a:p>
        </p:txBody>
      </p:sp>
      <p:sp>
        <p:nvSpPr>
          <p:cNvPr id="532" name="Google Shape;532;p81"/>
          <p:cNvSpPr txBox="1"/>
          <p:nvPr/>
        </p:nvSpPr>
        <p:spPr>
          <a:xfrm>
            <a:off x="1176975" y="6069050"/>
            <a:ext cx="11108400" cy="117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00">
                <a:solidFill>
                  <a:schemeClr val="dk1"/>
                </a:solidFill>
              </a:rPr>
              <a:t>申込書の書き方をよく読んだ上で、記入してください。</a:t>
            </a:r>
            <a:endParaRPr sz="3000">
              <a:solidFill>
                <a:schemeClr val="dk1"/>
              </a:solidFill>
            </a:endParaRPr>
          </a:p>
          <a:p>
            <a:pPr marL="0" lvl="0" indent="0" algn="l" rtl="0">
              <a:lnSpc>
                <a:spcPct val="115000"/>
              </a:lnSpc>
              <a:spcBef>
                <a:spcPts val="0"/>
              </a:spcBef>
              <a:spcAft>
                <a:spcPts val="0"/>
              </a:spcAft>
              <a:buNone/>
            </a:pPr>
            <a:r>
              <a:rPr lang="en-US" sz="3000">
                <a:solidFill>
                  <a:schemeClr val="dk1"/>
                </a:solidFill>
              </a:rPr>
              <a:t>担当者と相談した上で、改めてご返事させていただきます。</a:t>
            </a:r>
            <a:endParaRPr sz="3000">
              <a:solidFill>
                <a:schemeClr val="dk1"/>
              </a:solidFill>
            </a:endParaRPr>
          </a:p>
        </p:txBody>
      </p:sp>
      <p:sp>
        <p:nvSpPr>
          <p:cNvPr id="533" name="Google Shape;533;p81"/>
          <p:cNvSpPr txBox="1"/>
          <p:nvPr/>
        </p:nvSpPr>
        <p:spPr>
          <a:xfrm>
            <a:off x="1016775" y="3197750"/>
            <a:ext cx="11353500" cy="1569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2400"/>
              </a:spcBef>
              <a:spcAft>
                <a:spcPts val="0"/>
              </a:spcAft>
              <a:buNone/>
            </a:pPr>
            <a:r>
              <a:rPr lang="en-US" sz="3000" b="1">
                <a:solidFill>
                  <a:schemeClr val="dk1"/>
                </a:solidFill>
              </a:rPr>
              <a:t>意味：</a:t>
            </a:r>
            <a:r>
              <a:rPr lang="en-US" sz="3000">
                <a:solidFill>
                  <a:schemeClr val="dk1"/>
                </a:solidFill>
              </a:rPr>
              <a:t>Dùng để diễn tả ý nghĩa phải tiến hành hành động 1 ở vế trước, rồi dựa trên kết quả đó để thực hiện hành động kế tiếp ở vế sau.</a:t>
            </a:r>
            <a:endParaRPr sz="3000">
              <a:solidFill>
                <a:schemeClr val="dk1"/>
              </a:solidFill>
            </a:endParaRPr>
          </a:p>
        </p:txBody>
      </p:sp>
      <p:sp>
        <p:nvSpPr>
          <p:cNvPr id="534" name="Google Shape;534;p81"/>
          <p:cNvSpPr txBox="1"/>
          <p:nvPr/>
        </p:nvSpPr>
        <p:spPr>
          <a:xfrm>
            <a:off x="1101650" y="5347100"/>
            <a:ext cx="1893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a:t>
            </a:r>
            <a:endParaRPr sz="30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8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IPv4</a:t>
            </a:r>
            <a:endParaRPr b="0"/>
          </a:p>
        </p:txBody>
      </p:sp>
      <p:sp>
        <p:nvSpPr>
          <p:cNvPr id="540" name="Google Shape;540;p8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38</a:t>
            </a:fld>
            <a:endParaRPr/>
          </a:p>
        </p:txBody>
      </p:sp>
      <p:pic>
        <p:nvPicPr>
          <p:cNvPr id="541" name="Google Shape;541;p82"/>
          <p:cNvPicPr preferRelativeResize="0"/>
          <p:nvPr/>
        </p:nvPicPr>
        <p:blipFill>
          <a:blip r:embed="rId3">
            <a:alphaModFix/>
          </a:blip>
          <a:stretch>
            <a:fillRect/>
          </a:stretch>
        </p:blipFill>
        <p:spPr>
          <a:xfrm>
            <a:off x="5803675" y="2045427"/>
            <a:ext cx="2032344" cy="1934400"/>
          </a:xfrm>
          <a:prstGeom prst="rect">
            <a:avLst/>
          </a:prstGeom>
          <a:noFill/>
          <a:ln>
            <a:noFill/>
          </a:ln>
        </p:spPr>
      </p:pic>
      <p:sp>
        <p:nvSpPr>
          <p:cNvPr id="542" name="Google Shape;542;p82"/>
          <p:cNvSpPr txBox="1"/>
          <p:nvPr/>
        </p:nvSpPr>
        <p:spPr>
          <a:xfrm>
            <a:off x="5007250" y="4245650"/>
            <a:ext cx="41706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t>192 . 168 . 1 . 34</a:t>
            </a:r>
            <a:endParaRPr sz="3800"/>
          </a:p>
        </p:txBody>
      </p:sp>
      <p:sp>
        <p:nvSpPr>
          <p:cNvPr id="543" name="Google Shape;543;p82"/>
          <p:cNvSpPr/>
          <p:nvPr/>
        </p:nvSpPr>
        <p:spPr>
          <a:xfrm>
            <a:off x="5007250" y="4381225"/>
            <a:ext cx="9759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2"/>
          <p:cNvSpPr/>
          <p:nvPr/>
        </p:nvSpPr>
        <p:spPr>
          <a:xfrm>
            <a:off x="6229175" y="4381225"/>
            <a:ext cx="9759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2"/>
          <p:cNvSpPr/>
          <p:nvPr/>
        </p:nvSpPr>
        <p:spPr>
          <a:xfrm>
            <a:off x="7451100" y="4381225"/>
            <a:ext cx="4482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2"/>
          <p:cNvSpPr/>
          <p:nvPr/>
        </p:nvSpPr>
        <p:spPr>
          <a:xfrm>
            <a:off x="8145325" y="4381225"/>
            <a:ext cx="7209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82"/>
          <p:cNvCxnSpPr/>
          <p:nvPr/>
        </p:nvCxnSpPr>
        <p:spPr>
          <a:xfrm flipH="1">
            <a:off x="2698650" y="4921825"/>
            <a:ext cx="2862900" cy="1650000"/>
          </a:xfrm>
          <a:prstGeom prst="straightConnector1">
            <a:avLst/>
          </a:prstGeom>
          <a:noFill/>
          <a:ln w="38100" cap="flat" cmpd="sng">
            <a:solidFill>
              <a:srgbClr val="CC0000"/>
            </a:solidFill>
            <a:prstDash val="solid"/>
            <a:round/>
            <a:headEnd type="none" w="med" len="med"/>
            <a:tailEnd type="triangle" w="med" len="med"/>
          </a:ln>
        </p:spPr>
      </p:cxnSp>
      <p:sp>
        <p:nvSpPr>
          <p:cNvPr id="548" name="Google Shape;548;p82"/>
          <p:cNvSpPr txBox="1"/>
          <p:nvPr/>
        </p:nvSpPr>
        <p:spPr>
          <a:xfrm>
            <a:off x="1732900" y="6625175"/>
            <a:ext cx="101739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t>11000000 . 10101000 . 00000001 . 00100010</a:t>
            </a:r>
            <a:endParaRPr sz="3800"/>
          </a:p>
        </p:txBody>
      </p:sp>
      <p:sp>
        <p:nvSpPr>
          <p:cNvPr id="549" name="Google Shape;549;p82"/>
          <p:cNvSpPr/>
          <p:nvPr/>
        </p:nvSpPr>
        <p:spPr>
          <a:xfrm>
            <a:off x="1784625" y="6709600"/>
            <a:ext cx="22188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2"/>
          <p:cNvSpPr/>
          <p:nvPr/>
        </p:nvSpPr>
        <p:spPr>
          <a:xfrm>
            <a:off x="4311700" y="6709600"/>
            <a:ext cx="22596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2"/>
          <p:cNvSpPr/>
          <p:nvPr/>
        </p:nvSpPr>
        <p:spPr>
          <a:xfrm>
            <a:off x="6837338" y="6698338"/>
            <a:ext cx="22596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2"/>
          <p:cNvSpPr/>
          <p:nvPr/>
        </p:nvSpPr>
        <p:spPr>
          <a:xfrm>
            <a:off x="9363000" y="6691875"/>
            <a:ext cx="23670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 name="Google Shape;553;p82"/>
          <p:cNvCxnSpPr/>
          <p:nvPr/>
        </p:nvCxnSpPr>
        <p:spPr>
          <a:xfrm flipH="1">
            <a:off x="5579675" y="4921825"/>
            <a:ext cx="1266600" cy="1627500"/>
          </a:xfrm>
          <a:prstGeom prst="straightConnector1">
            <a:avLst/>
          </a:prstGeom>
          <a:noFill/>
          <a:ln w="38100" cap="flat" cmpd="sng">
            <a:solidFill>
              <a:srgbClr val="CC0000"/>
            </a:solidFill>
            <a:prstDash val="solid"/>
            <a:round/>
            <a:headEnd type="none" w="med" len="med"/>
            <a:tailEnd type="triangle" w="med" len="med"/>
          </a:ln>
        </p:spPr>
      </p:cxnSp>
      <p:cxnSp>
        <p:nvCxnSpPr>
          <p:cNvPr id="554" name="Google Shape;554;p82"/>
          <p:cNvCxnSpPr/>
          <p:nvPr/>
        </p:nvCxnSpPr>
        <p:spPr>
          <a:xfrm>
            <a:off x="7760375" y="4921825"/>
            <a:ext cx="569100" cy="1517400"/>
          </a:xfrm>
          <a:prstGeom prst="straightConnector1">
            <a:avLst/>
          </a:prstGeom>
          <a:noFill/>
          <a:ln w="38100" cap="flat" cmpd="sng">
            <a:solidFill>
              <a:srgbClr val="CC0000"/>
            </a:solidFill>
            <a:prstDash val="solid"/>
            <a:round/>
            <a:headEnd type="none" w="med" len="med"/>
            <a:tailEnd type="triangle" w="med" len="med"/>
          </a:ln>
        </p:spPr>
      </p:cxnSp>
      <p:cxnSp>
        <p:nvCxnSpPr>
          <p:cNvPr id="555" name="Google Shape;555;p82"/>
          <p:cNvCxnSpPr>
            <a:stCxn id="546" idx="2"/>
          </p:cNvCxnSpPr>
          <p:nvPr/>
        </p:nvCxnSpPr>
        <p:spPr>
          <a:xfrm>
            <a:off x="8505775" y="4921825"/>
            <a:ext cx="2441700" cy="1614600"/>
          </a:xfrm>
          <a:prstGeom prst="straightConnector1">
            <a:avLst/>
          </a:prstGeom>
          <a:noFill/>
          <a:ln w="38100" cap="flat" cmpd="sng">
            <a:solidFill>
              <a:srgbClr val="CC0000"/>
            </a:solidFill>
            <a:prstDash val="solid"/>
            <a:round/>
            <a:headEnd type="none" w="med" len="med"/>
            <a:tailEnd type="triangle" w="med" len="med"/>
          </a:ln>
        </p:spPr>
      </p:cxnSp>
      <p:sp>
        <p:nvSpPr>
          <p:cNvPr id="556" name="Google Shape;556;p82"/>
          <p:cNvSpPr txBox="1"/>
          <p:nvPr/>
        </p:nvSpPr>
        <p:spPr>
          <a:xfrm>
            <a:off x="1863625"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
        <p:nvSpPr>
          <p:cNvPr id="557" name="Google Shape;557;p82"/>
          <p:cNvSpPr txBox="1"/>
          <p:nvPr/>
        </p:nvSpPr>
        <p:spPr>
          <a:xfrm>
            <a:off x="4501713"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
        <p:nvSpPr>
          <p:cNvPr id="558" name="Google Shape;558;p82"/>
          <p:cNvSpPr txBox="1"/>
          <p:nvPr/>
        </p:nvSpPr>
        <p:spPr>
          <a:xfrm>
            <a:off x="7139800"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
        <p:nvSpPr>
          <p:cNvPr id="559" name="Google Shape;559;p82"/>
          <p:cNvSpPr txBox="1"/>
          <p:nvPr/>
        </p:nvSpPr>
        <p:spPr>
          <a:xfrm>
            <a:off x="9837100"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ping</a:t>
            </a:r>
            <a:endParaRPr b="0"/>
          </a:p>
        </p:txBody>
      </p:sp>
      <p:sp>
        <p:nvSpPr>
          <p:cNvPr id="565" name="Google Shape;565;p8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39</a:t>
            </a:fld>
            <a:endParaRPr/>
          </a:p>
        </p:txBody>
      </p:sp>
      <p:sp>
        <p:nvSpPr>
          <p:cNvPr id="566" name="Google Shape;566;p83"/>
          <p:cNvSpPr txBox="1"/>
          <p:nvPr/>
        </p:nvSpPr>
        <p:spPr>
          <a:xfrm>
            <a:off x="657050" y="2151425"/>
            <a:ext cx="1153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2500"/>
              </a:spcAft>
              <a:buClr>
                <a:schemeClr val="dk1"/>
              </a:buClr>
              <a:buSzPts val="1100"/>
              <a:buFont typeface="Arial"/>
              <a:buNone/>
            </a:pPr>
            <a:r>
              <a:rPr lang="en-US" sz="3200"/>
              <a:t>pingは、ネットワーク疎通を確認したい相手に対してデータを送り、相手からの応答が返ってくることで、正常に接続しているかを確認するコマンドです。到達不能の場合、障害が発生していると考えられます。</a:t>
            </a:r>
            <a:endParaRPr sz="3200"/>
          </a:p>
        </p:txBody>
      </p:sp>
      <p:pic>
        <p:nvPicPr>
          <p:cNvPr id="567" name="Google Shape;567;p83"/>
          <p:cNvPicPr preferRelativeResize="0"/>
          <p:nvPr/>
        </p:nvPicPr>
        <p:blipFill>
          <a:blip r:embed="rId3">
            <a:alphaModFix/>
          </a:blip>
          <a:stretch>
            <a:fillRect/>
          </a:stretch>
        </p:blipFill>
        <p:spPr>
          <a:xfrm>
            <a:off x="1658750" y="4644700"/>
            <a:ext cx="9534625" cy="4314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292" name="Google Shape;292;p50"/>
          <p:cNvSpPr txBox="1">
            <a:spLocks noGrp="1"/>
          </p:cNvSpPr>
          <p:nvPr>
            <p:ph type="body" idx="1"/>
          </p:nvPr>
        </p:nvSpPr>
        <p:spPr>
          <a:xfrm>
            <a:off x="952500" y="2292050"/>
            <a:ext cx="11099700" cy="68103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1000"/>
              </a:spcBef>
              <a:spcAft>
                <a:spcPts val="0"/>
              </a:spcAft>
              <a:buClr>
                <a:srgbClr val="000000"/>
              </a:buClr>
              <a:buSzPts val="3200"/>
              <a:buFont typeface="Arial"/>
              <a:buNone/>
            </a:pPr>
            <a:r>
              <a:rPr lang="en-US" b="1"/>
              <a:t>目的</a:t>
            </a:r>
            <a:endParaRPr b="1"/>
          </a:p>
          <a:p>
            <a:pPr marL="1333500" lvl="2" indent="-444500" algn="l" rtl="0">
              <a:lnSpc>
                <a:spcPct val="115000"/>
              </a:lnSpc>
              <a:spcBef>
                <a:spcPts val="1000"/>
              </a:spcBef>
              <a:spcAft>
                <a:spcPts val="0"/>
              </a:spcAft>
              <a:buClr>
                <a:srgbClr val="000000"/>
              </a:buClr>
              <a:buSzPts val="2560"/>
              <a:buFont typeface="Arial"/>
              <a:buChar char="•"/>
            </a:pPr>
            <a:r>
              <a:rPr lang="en-US"/>
              <a:t>FEの内容</a:t>
            </a:r>
            <a:r>
              <a:rPr lang="en-US" sz="3200" b="0" i="0" u="none" strike="noStrike" cap="none">
                <a:solidFill>
                  <a:srgbClr val="000000"/>
                </a:solidFill>
                <a:latin typeface="Arial"/>
                <a:ea typeface="Arial"/>
                <a:cs typeface="Arial"/>
                <a:sym typeface="Arial"/>
              </a:rPr>
              <a:t>を理解する</a:t>
            </a:r>
            <a:endParaRPr/>
          </a:p>
          <a:p>
            <a:pPr marL="1333500" lvl="2" indent="-444500" algn="l" rtl="0">
              <a:lnSpc>
                <a:spcPct val="115000"/>
              </a:lnSpc>
              <a:spcBef>
                <a:spcPts val="1000"/>
              </a:spcBef>
              <a:spcAft>
                <a:spcPts val="0"/>
              </a:spcAft>
              <a:buClr>
                <a:srgbClr val="000000"/>
              </a:buClr>
              <a:buSzPts val="2560"/>
              <a:buFont typeface="Arial"/>
              <a:buChar char="•"/>
            </a:pPr>
            <a:r>
              <a:rPr lang="en-US"/>
              <a:t>専門用語を使った日本語の文章を理解する</a:t>
            </a:r>
            <a:endParaRPr/>
          </a:p>
          <a:p>
            <a:pPr marL="0" lvl="0" indent="0" algn="l" rtl="0">
              <a:lnSpc>
                <a:spcPct val="115000"/>
              </a:lnSpc>
              <a:spcBef>
                <a:spcPts val="1000"/>
              </a:spcBef>
              <a:spcAft>
                <a:spcPts val="0"/>
              </a:spcAft>
              <a:buClr>
                <a:srgbClr val="000000"/>
              </a:buClr>
              <a:buSzPts val="3200"/>
              <a:buFont typeface="Arial"/>
              <a:buNone/>
            </a:pPr>
            <a:r>
              <a:rPr lang="en-US" b="1"/>
              <a:t>目標</a:t>
            </a:r>
            <a:endParaRPr b="1"/>
          </a:p>
          <a:p>
            <a:pPr marL="1333500" lvl="2" indent="-444500" algn="l" rtl="0">
              <a:lnSpc>
                <a:spcPct val="115000"/>
              </a:lnSpc>
              <a:spcBef>
                <a:spcPts val="1000"/>
              </a:spcBef>
              <a:spcAft>
                <a:spcPts val="0"/>
              </a:spcAft>
              <a:buClr>
                <a:srgbClr val="000000"/>
              </a:buClr>
              <a:buSzPts val="2560"/>
              <a:buFont typeface="Arial"/>
              <a:buChar char="•"/>
            </a:pPr>
            <a:r>
              <a:rPr lang="en-US"/>
              <a:t>新しい言葉を正しく読むことができる</a:t>
            </a:r>
            <a:endParaRPr/>
          </a:p>
          <a:p>
            <a:pPr marL="1333500" lvl="2" indent="-444500" algn="l" rtl="0">
              <a:lnSpc>
                <a:spcPct val="115000"/>
              </a:lnSpc>
              <a:spcBef>
                <a:spcPts val="1000"/>
              </a:spcBef>
              <a:spcAft>
                <a:spcPts val="0"/>
              </a:spcAft>
              <a:buClr>
                <a:srgbClr val="000000"/>
              </a:buClr>
              <a:buSzPts val="2560"/>
              <a:buFont typeface="Arial"/>
              <a:buChar char="•"/>
            </a:pPr>
            <a:r>
              <a:rPr lang="en-US"/>
              <a:t>新しい言葉の意味を理解することができる</a:t>
            </a:r>
            <a:endParaRPr/>
          </a:p>
          <a:p>
            <a:pPr marL="1333500" lvl="2" indent="-444500" algn="l" rtl="0">
              <a:lnSpc>
                <a:spcPct val="115000"/>
              </a:lnSpc>
              <a:spcBef>
                <a:spcPts val="1000"/>
              </a:spcBef>
              <a:spcAft>
                <a:spcPts val="0"/>
              </a:spcAft>
              <a:buClr>
                <a:srgbClr val="000000"/>
              </a:buClr>
              <a:buSzPts val="2560"/>
              <a:buFont typeface="Arial"/>
              <a:buChar char="•"/>
            </a:pPr>
            <a:r>
              <a:rPr lang="en-US">
                <a:solidFill>
                  <a:schemeClr val="dk1"/>
                </a:solidFill>
              </a:rPr>
              <a:t>新しい言葉を使って作文できる</a:t>
            </a:r>
            <a:endParaRPr/>
          </a:p>
          <a:p>
            <a:pPr marL="1333500" lvl="2" indent="-444500" algn="l" rtl="0">
              <a:lnSpc>
                <a:spcPct val="115000"/>
              </a:lnSpc>
              <a:spcBef>
                <a:spcPts val="1000"/>
              </a:spcBef>
              <a:spcAft>
                <a:spcPts val="0"/>
              </a:spcAft>
              <a:buClr>
                <a:srgbClr val="000000"/>
              </a:buClr>
              <a:buSzPts val="2560"/>
              <a:buFont typeface="Arial"/>
              <a:buChar char="•"/>
            </a:pPr>
            <a:r>
              <a:rPr lang="en-US">
                <a:solidFill>
                  <a:schemeClr val="dk1"/>
                </a:solidFill>
              </a:rPr>
              <a:t>日本語の文法を理解することができる</a:t>
            </a:r>
            <a:endParaRPr>
              <a:solidFill>
                <a:schemeClr val="dk1"/>
              </a:solidFill>
            </a:endParaRPr>
          </a:p>
          <a:p>
            <a:pPr marL="1333500" lvl="2" indent="-444500" algn="l" rtl="0">
              <a:lnSpc>
                <a:spcPct val="115000"/>
              </a:lnSpc>
              <a:spcBef>
                <a:spcPts val="1000"/>
              </a:spcBef>
              <a:spcAft>
                <a:spcPts val="1000"/>
              </a:spcAft>
              <a:buClr>
                <a:srgbClr val="000000"/>
              </a:buClr>
              <a:buSzPts val="2560"/>
              <a:buFont typeface="Arial"/>
              <a:buChar char="•"/>
            </a:pPr>
            <a:r>
              <a:rPr lang="en-US">
                <a:solidFill>
                  <a:schemeClr val="dk1"/>
                </a:solidFill>
              </a:rPr>
              <a:t>日本語の文章を正しくベトナム語に翻訳することが</a:t>
            </a:r>
            <a:br>
              <a:rPr lang="en-US">
                <a:solidFill>
                  <a:schemeClr val="dk1"/>
                </a:solidFill>
              </a:rPr>
            </a:br>
            <a:r>
              <a:rPr lang="en-US">
                <a:solidFill>
                  <a:schemeClr val="dk1"/>
                </a:solidFill>
              </a:rPr>
              <a:t>できる</a:t>
            </a:r>
            <a:endParaRPr/>
          </a:p>
        </p:txBody>
      </p:sp>
      <p:sp>
        <p:nvSpPr>
          <p:cNvPr id="293" name="Google Shape;293;p50"/>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1EC6751-B3AB-43AB-9DA2-1BD578FC1361}"/>
              </a:ext>
            </a:extLst>
          </p:cNvPr>
          <p:cNvSpPr>
            <a:spLocks noGrp="1"/>
          </p:cNvSpPr>
          <p:nvPr>
            <p:ph type="title"/>
          </p:nvPr>
        </p:nvSpPr>
        <p:spPr>
          <a:xfrm>
            <a:off x="1270000" y="111017"/>
            <a:ext cx="11099700" cy="8237116"/>
          </a:xfrm>
        </p:spPr>
        <p:txBody>
          <a:bodyPr/>
          <a:lstStyle/>
          <a:p>
            <a:r>
              <a:rPr lang="vi-VN" sz="2800" dirty="0" err="1"/>
              <a:t>Ping</a:t>
            </a:r>
            <a:r>
              <a:rPr lang="vi-VN" sz="2800" dirty="0"/>
              <a:t> </a:t>
            </a:r>
            <a:r>
              <a:rPr lang="vi-VN" sz="2800" dirty="0" err="1"/>
              <a:t>là</a:t>
            </a:r>
            <a:r>
              <a:rPr lang="vi-VN" sz="2800" dirty="0"/>
              <a:t> câu </a:t>
            </a:r>
            <a:r>
              <a:rPr lang="vi-VN" sz="2800" dirty="0" err="1"/>
              <a:t>lệnh</a:t>
            </a:r>
            <a:r>
              <a:rPr lang="vi-VN" sz="2800" dirty="0"/>
              <a:t> </a:t>
            </a:r>
            <a:r>
              <a:rPr lang="vi-VN" sz="2800" dirty="0" err="1"/>
              <a:t>xác</a:t>
            </a:r>
            <a:r>
              <a:rPr lang="vi-VN" sz="2800" dirty="0"/>
              <a:t> </a:t>
            </a:r>
            <a:r>
              <a:rPr lang="vi-VN" sz="2800" dirty="0" err="1"/>
              <a:t>nhận</a:t>
            </a:r>
            <a:r>
              <a:rPr lang="vi-VN" sz="2800" dirty="0"/>
              <a:t> xem </a:t>
            </a:r>
            <a:r>
              <a:rPr lang="vi-VN" sz="2800" dirty="0" err="1"/>
              <a:t>có</a:t>
            </a:r>
            <a:r>
              <a:rPr lang="vi-VN" sz="2800" dirty="0"/>
              <a:t> </a:t>
            </a:r>
            <a:r>
              <a:rPr lang="vi-VN" sz="2800" dirty="0" err="1"/>
              <a:t>kết</a:t>
            </a:r>
            <a:r>
              <a:rPr lang="vi-VN" sz="2800" dirty="0"/>
              <a:t> </a:t>
            </a:r>
            <a:r>
              <a:rPr lang="vi-VN" sz="2800" dirty="0" err="1"/>
              <a:t>nối</a:t>
            </a:r>
            <a:r>
              <a:rPr lang="vi-VN" sz="2800" dirty="0"/>
              <a:t> </a:t>
            </a:r>
            <a:r>
              <a:rPr lang="vi-VN" sz="2800" dirty="0" err="1"/>
              <a:t>bình</a:t>
            </a:r>
            <a:r>
              <a:rPr lang="vi-VN" sz="2800" dirty="0"/>
              <a:t> </a:t>
            </a:r>
            <a:r>
              <a:rPr lang="vi-VN" sz="2800" dirty="0" err="1"/>
              <a:t>thường</a:t>
            </a:r>
            <a:r>
              <a:rPr lang="vi-VN" sz="2800" dirty="0"/>
              <a:t> hay không </a:t>
            </a:r>
            <a:r>
              <a:rPr lang="vi-VN" sz="2800" dirty="0" err="1"/>
              <a:t>bằng</a:t>
            </a:r>
            <a:r>
              <a:rPr lang="vi-VN" sz="2800" dirty="0"/>
              <a:t> </a:t>
            </a:r>
            <a:r>
              <a:rPr lang="vi-VN" sz="2800" dirty="0" err="1"/>
              <a:t>việc</a:t>
            </a:r>
            <a:r>
              <a:rPr lang="vi-VN" sz="2800" dirty="0"/>
              <a:t> </a:t>
            </a:r>
            <a:r>
              <a:rPr lang="vi-VN" sz="2800" dirty="0" err="1"/>
              <a:t>gửi</a:t>
            </a:r>
            <a:r>
              <a:rPr lang="vi-VN" sz="2800" dirty="0"/>
              <a:t> </a:t>
            </a:r>
            <a:r>
              <a:rPr lang="vi-VN" sz="2800" dirty="0" err="1"/>
              <a:t>dữ</a:t>
            </a:r>
            <a:r>
              <a:rPr lang="vi-VN" sz="2800" dirty="0"/>
              <a:t> </a:t>
            </a:r>
            <a:r>
              <a:rPr lang="vi-VN" sz="2800" dirty="0" err="1"/>
              <a:t>liệu</a:t>
            </a:r>
            <a:r>
              <a:rPr lang="vi-VN" sz="2800" dirty="0"/>
              <a:t> cho bên </a:t>
            </a:r>
            <a:r>
              <a:rPr lang="vi-VN" sz="2800" dirty="0" err="1"/>
              <a:t>muốn</a:t>
            </a:r>
            <a:r>
              <a:rPr lang="vi-VN" sz="2800" dirty="0"/>
              <a:t> </a:t>
            </a:r>
            <a:r>
              <a:rPr lang="vi-VN" sz="2800" dirty="0" err="1"/>
              <a:t>kết</a:t>
            </a:r>
            <a:r>
              <a:rPr lang="vi-VN" sz="2800" dirty="0"/>
              <a:t> </a:t>
            </a:r>
            <a:r>
              <a:rPr lang="vi-VN" sz="2800" dirty="0" err="1"/>
              <a:t>nối</a:t>
            </a:r>
            <a:r>
              <a:rPr lang="vi-VN" sz="2800" dirty="0"/>
              <a:t> </a:t>
            </a:r>
            <a:r>
              <a:rPr lang="vi-VN" sz="2800" dirty="0" err="1"/>
              <a:t>mạng</a:t>
            </a:r>
            <a:r>
              <a:rPr lang="vi-VN" sz="2800" dirty="0"/>
              <a:t> </a:t>
            </a:r>
            <a:r>
              <a:rPr lang="vi-VN" sz="2800" dirty="0" err="1"/>
              <a:t>và</a:t>
            </a:r>
            <a:r>
              <a:rPr lang="vi-VN" sz="2800" dirty="0"/>
              <a:t> </a:t>
            </a:r>
            <a:r>
              <a:rPr lang="vi-VN" sz="2800" dirty="0" err="1"/>
              <a:t>phản</a:t>
            </a:r>
            <a:r>
              <a:rPr lang="vi-VN" sz="2800" dirty="0"/>
              <a:t> </a:t>
            </a:r>
            <a:r>
              <a:rPr lang="vi-VN" sz="2800" dirty="0" err="1"/>
              <a:t>hồi</a:t>
            </a:r>
            <a:r>
              <a:rPr lang="vi-VN" sz="2800" dirty="0"/>
              <a:t> </a:t>
            </a:r>
            <a:r>
              <a:rPr lang="vi-VN" sz="2800" dirty="0" err="1"/>
              <a:t>từ</a:t>
            </a:r>
            <a:r>
              <a:rPr lang="vi-VN" sz="2800" dirty="0"/>
              <a:t> </a:t>
            </a:r>
            <a:r>
              <a:rPr lang="vi-VN" sz="2800" dirty="0" err="1"/>
              <a:t>phía</a:t>
            </a:r>
            <a:r>
              <a:rPr lang="vi-VN" sz="2800" dirty="0"/>
              <a:t> bên kia </a:t>
            </a:r>
            <a:r>
              <a:rPr lang="vi-VN" sz="2800" dirty="0" err="1"/>
              <a:t>được</a:t>
            </a:r>
            <a:r>
              <a:rPr lang="vi-VN" sz="2800" dirty="0"/>
              <a:t> </a:t>
            </a:r>
            <a:r>
              <a:rPr lang="vi-VN" sz="2800" dirty="0" err="1"/>
              <a:t>trả</a:t>
            </a:r>
            <a:r>
              <a:rPr lang="vi-VN" sz="2800" dirty="0"/>
              <a:t> </a:t>
            </a:r>
            <a:r>
              <a:rPr lang="vi-VN" sz="2800" dirty="0" err="1"/>
              <a:t>về</a:t>
            </a:r>
            <a:r>
              <a:rPr lang="vi-VN" sz="2800" dirty="0"/>
              <a:t>.</a:t>
            </a:r>
            <a:br>
              <a:rPr lang="vi-VN" sz="2800" dirty="0"/>
            </a:br>
            <a:br>
              <a:rPr lang="vi-VN" sz="2800" dirty="0"/>
            </a:br>
            <a:r>
              <a:rPr lang="vi-VN" sz="2800" dirty="0" err="1"/>
              <a:t>Trường</a:t>
            </a:r>
            <a:r>
              <a:rPr lang="vi-VN" sz="2800" dirty="0"/>
              <a:t> </a:t>
            </a:r>
            <a:r>
              <a:rPr lang="vi-VN" sz="2800" dirty="0" err="1"/>
              <a:t>hợp</a:t>
            </a:r>
            <a:r>
              <a:rPr lang="vi-VN" sz="2800" dirty="0"/>
              <a:t> không </a:t>
            </a:r>
            <a:r>
              <a:rPr lang="vi-VN" sz="2800" dirty="0" err="1"/>
              <a:t>kết</a:t>
            </a:r>
            <a:r>
              <a:rPr lang="vi-VN" sz="2800" dirty="0"/>
              <a:t> </a:t>
            </a:r>
            <a:r>
              <a:rPr lang="vi-VN" sz="2800" dirty="0" err="1"/>
              <a:t>nối</a:t>
            </a:r>
            <a:r>
              <a:rPr lang="vi-VN" sz="2800" dirty="0"/>
              <a:t> </a:t>
            </a:r>
            <a:r>
              <a:rPr lang="vi-VN" sz="2800" dirty="0" err="1"/>
              <a:t>được</a:t>
            </a:r>
            <a:r>
              <a:rPr lang="vi-VN" sz="2800" dirty="0"/>
              <a:t> </a:t>
            </a:r>
            <a:r>
              <a:rPr lang="vi-VN" sz="2800" dirty="0" err="1"/>
              <a:t>thì</a:t>
            </a:r>
            <a:r>
              <a:rPr lang="vi-VN" sz="2800" dirty="0"/>
              <a:t> </a:t>
            </a:r>
            <a:r>
              <a:rPr lang="vi-VN" sz="2800" dirty="0" err="1"/>
              <a:t>được</a:t>
            </a:r>
            <a:r>
              <a:rPr lang="vi-VN" sz="2800" dirty="0"/>
              <a:t> xem như </a:t>
            </a:r>
            <a:r>
              <a:rPr lang="vi-VN" sz="2800" dirty="0" err="1"/>
              <a:t>là</a:t>
            </a:r>
            <a:r>
              <a:rPr lang="vi-VN" sz="2800" dirty="0"/>
              <a:t> </a:t>
            </a:r>
            <a:r>
              <a:rPr lang="vi-VN" sz="2800" dirty="0" err="1"/>
              <a:t>đã</a:t>
            </a:r>
            <a:r>
              <a:rPr lang="vi-VN" sz="2800" dirty="0"/>
              <a:t> </a:t>
            </a:r>
            <a:r>
              <a:rPr lang="vi-VN" sz="2800" dirty="0" err="1"/>
              <a:t>phát</a:t>
            </a:r>
            <a:r>
              <a:rPr lang="vi-VN" sz="2800" dirty="0"/>
              <a:t> sinh </a:t>
            </a:r>
            <a:r>
              <a:rPr lang="vi-VN" sz="2800" dirty="0" err="1"/>
              <a:t>lỗi</a:t>
            </a:r>
            <a:endParaRPr lang="vi-VN" sz="2800" dirty="0"/>
          </a:p>
        </p:txBody>
      </p:sp>
    </p:spTree>
    <p:extLst>
      <p:ext uri="{BB962C8B-B14F-4D97-AF65-F5344CB8AC3E}">
        <p14:creationId xmlns:p14="http://schemas.microsoft.com/office/powerpoint/2010/main" val="2085136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73" name="Google Shape;573;p8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41</a:t>
            </a:fld>
            <a:endParaRPr/>
          </a:p>
        </p:txBody>
      </p:sp>
      <p:sp>
        <p:nvSpPr>
          <p:cNvPr id="574" name="Google Shape;574;p84"/>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575" name="Google Shape;575;p84"/>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42</a:t>
            </a:fld>
            <a:endParaRPr/>
          </a:p>
        </p:txBody>
      </p:sp>
      <p:sp>
        <p:nvSpPr>
          <p:cNvPr id="581" name="Google Shape;581;p8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82" name="Google Shape;582;p85"/>
          <p:cNvGraphicFramePr/>
          <p:nvPr/>
        </p:nvGraphicFramePr>
        <p:xfrm>
          <a:off x="660650" y="2206050"/>
          <a:ext cx="11391675" cy="6786203"/>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疎通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対応</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返る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正常</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確認する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コマンド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到達不能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障害</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発生する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43</a:t>
            </a:fld>
            <a:endParaRPr/>
          </a:p>
        </p:txBody>
      </p:sp>
      <p:sp>
        <p:nvSpPr>
          <p:cNvPr id="588" name="Google Shape;588;p8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89" name="Google Shape;589;p86"/>
          <p:cNvGraphicFramePr/>
          <p:nvPr/>
        </p:nvGraphicFramePr>
        <p:xfrm>
          <a:off x="660650" y="2206050"/>
          <a:ext cx="11391675" cy="6786203"/>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疎通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対応</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返る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正常</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確認する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コマンド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到達不能</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障害</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発生する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44</a:t>
            </a:fld>
            <a:endParaRPr/>
          </a:p>
        </p:txBody>
      </p:sp>
      <p:sp>
        <p:nvSpPr>
          <p:cNvPr id="595" name="Google Shape;595;p8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96" name="Google Shape;596;p87"/>
          <p:cNvGraphicFramePr/>
          <p:nvPr/>
        </p:nvGraphicFramePr>
        <p:xfrm>
          <a:off x="660650" y="2206050"/>
          <a:ext cx="11391675" cy="6776188"/>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Liên lạc, kết nối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Đối ứng, phản hồi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Trả về</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Đúng, chính xác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Xác nhận, kiểm tra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Lệnh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000"/>
                        <a:t>Không thể đạt được</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Lỗi, trở ngại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Phát sinh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602" name="Google Shape;602;p8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45</a:t>
            </a:fld>
            <a:endParaRPr/>
          </a:p>
        </p:txBody>
      </p:sp>
      <p:sp>
        <p:nvSpPr>
          <p:cNvPr id="603" name="Google Shape;603;p88"/>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604" name="Google Shape;604;p88"/>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9"/>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610" name="Google Shape;610;p8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46</a:t>
            </a:fld>
            <a:endParaRPr/>
          </a:p>
        </p:txBody>
      </p:sp>
      <p:sp>
        <p:nvSpPr>
          <p:cNvPr id="611" name="Google Shape;611;p8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9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617" name="Google Shape;617;p9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47</a:t>
            </a:fld>
            <a:endParaRPr/>
          </a:p>
        </p:txBody>
      </p:sp>
      <p:sp>
        <p:nvSpPr>
          <p:cNvPr id="618" name="Google Shape;618;p9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619" name="Google Shape;619;p90"/>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ping</a:t>
            </a:r>
            <a:endParaRPr b="0"/>
          </a:p>
        </p:txBody>
      </p:sp>
      <p:sp>
        <p:nvSpPr>
          <p:cNvPr id="625" name="Google Shape;625;p9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48</a:t>
            </a:fld>
            <a:endParaRPr/>
          </a:p>
        </p:txBody>
      </p:sp>
      <p:sp>
        <p:nvSpPr>
          <p:cNvPr id="626" name="Google Shape;626;p91"/>
          <p:cNvSpPr txBox="1"/>
          <p:nvPr/>
        </p:nvSpPr>
        <p:spPr>
          <a:xfrm>
            <a:off x="657050" y="2151425"/>
            <a:ext cx="11877300" cy="44199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chemeClr val="dk1"/>
              </a:buClr>
              <a:buSzPts val="1100"/>
              <a:buFont typeface="Arial"/>
              <a:buNone/>
            </a:pPr>
            <a:r>
              <a:rPr lang="en-US" sz="3200">
                <a:solidFill>
                  <a:schemeClr val="dk1"/>
                </a:solidFill>
              </a:rPr>
              <a:t>pingは、ネットワーク疎通を確認したい相手に対して</a:t>
            </a:r>
            <a:endParaRPr sz="3200">
              <a:solidFill>
                <a:schemeClr val="dk1"/>
              </a:solidFill>
            </a:endParaRPr>
          </a:p>
          <a:p>
            <a:pPr marL="0" lvl="0" indent="0" algn="l" rtl="0">
              <a:lnSpc>
                <a:spcPct val="100000"/>
              </a:lnSpc>
              <a:spcBef>
                <a:spcPts val="2500"/>
              </a:spcBef>
              <a:spcAft>
                <a:spcPts val="0"/>
              </a:spcAft>
              <a:buClr>
                <a:schemeClr val="dk1"/>
              </a:buClr>
              <a:buSzPts val="1100"/>
              <a:buFont typeface="Arial"/>
              <a:buNone/>
            </a:pPr>
            <a:r>
              <a:rPr lang="en-US" sz="3200">
                <a:solidFill>
                  <a:schemeClr val="dk1"/>
                </a:solidFill>
              </a:rPr>
              <a:t>データを送り、相手からの応答が返ってくることで、</a:t>
            </a:r>
            <a:endParaRPr sz="3200">
              <a:solidFill>
                <a:schemeClr val="dk1"/>
              </a:solidFill>
            </a:endParaRPr>
          </a:p>
          <a:p>
            <a:pPr marL="0" lvl="0" indent="0" algn="l" rtl="0">
              <a:lnSpc>
                <a:spcPct val="100000"/>
              </a:lnSpc>
              <a:spcBef>
                <a:spcPts val="2500"/>
              </a:spcBef>
              <a:spcAft>
                <a:spcPts val="0"/>
              </a:spcAft>
              <a:buClr>
                <a:schemeClr val="dk1"/>
              </a:buClr>
              <a:buSzPts val="1100"/>
              <a:buFont typeface="Arial"/>
              <a:buNone/>
            </a:pPr>
            <a:r>
              <a:rPr lang="en-US" sz="3200">
                <a:solidFill>
                  <a:schemeClr val="dk1"/>
                </a:solidFill>
              </a:rPr>
              <a:t>正常に接続しているかを確認するコマンドです。</a:t>
            </a:r>
            <a:endParaRPr sz="3200">
              <a:solidFill>
                <a:schemeClr val="dk1"/>
              </a:solidFill>
            </a:endParaRPr>
          </a:p>
          <a:p>
            <a:pPr marL="0" lvl="0" indent="0" algn="l" rtl="0">
              <a:lnSpc>
                <a:spcPct val="115000"/>
              </a:lnSpc>
              <a:spcBef>
                <a:spcPts val="2500"/>
              </a:spcBef>
              <a:spcAft>
                <a:spcPts val="2500"/>
              </a:spcAft>
              <a:buClr>
                <a:schemeClr val="dk1"/>
              </a:buClr>
              <a:buSzPts val="1100"/>
              <a:buFont typeface="Arial"/>
              <a:buNone/>
            </a:pPr>
            <a:br>
              <a:rPr lang="en-US" sz="3200">
                <a:solidFill>
                  <a:schemeClr val="dk1"/>
                </a:solidFill>
              </a:rPr>
            </a:br>
            <a:r>
              <a:rPr lang="en-US" sz="3200">
                <a:solidFill>
                  <a:schemeClr val="dk1"/>
                </a:solidFill>
              </a:rPr>
              <a:t>到達不能の場合、障害が発生していると考えられます。</a:t>
            </a:r>
            <a:endParaRPr sz="3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ping</a:t>
            </a:r>
            <a:endParaRPr b="0"/>
          </a:p>
        </p:txBody>
      </p:sp>
      <p:sp>
        <p:nvSpPr>
          <p:cNvPr id="632" name="Google Shape;632;p9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49</a:t>
            </a:fld>
            <a:endParaRPr/>
          </a:p>
        </p:txBody>
      </p:sp>
      <p:sp>
        <p:nvSpPr>
          <p:cNvPr id="633" name="Google Shape;633;p92"/>
          <p:cNvSpPr txBox="1"/>
          <p:nvPr/>
        </p:nvSpPr>
        <p:spPr>
          <a:xfrm>
            <a:off x="657050" y="2151425"/>
            <a:ext cx="11877300" cy="44199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Clr>
                <a:schemeClr val="dk1"/>
              </a:buClr>
              <a:buSzPts val="1100"/>
              <a:buFont typeface="Arial"/>
              <a:buNone/>
            </a:pPr>
            <a:r>
              <a:rPr lang="en-US" sz="3200">
                <a:solidFill>
                  <a:schemeClr val="dk1"/>
                </a:solidFill>
              </a:rPr>
              <a:t>pingは、ネットワーク疎通を確認したい相手</a:t>
            </a:r>
            <a:r>
              <a:rPr lang="en-US" sz="3200" u="sng">
                <a:solidFill>
                  <a:schemeClr val="accent5"/>
                </a:solidFill>
              </a:rPr>
              <a:t>に対して</a:t>
            </a:r>
            <a:endParaRPr sz="3200" u="sng">
              <a:solidFill>
                <a:schemeClr val="accent5"/>
              </a:solidFill>
            </a:endParaRPr>
          </a:p>
          <a:p>
            <a:pPr marL="0" lvl="0" indent="0" algn="l" rtl="0">
              <a:lnSpc>
                <a:spcPct val="100000"/>
              </a:lnSpc>
              <a:spcBef>
                <a:spcPts val="2500"/>
              </a:spcBef>
              <a:spcAft>
                <a:spcPts val="0"/>
              </a:spcAft>
              <a:buClr>
                <a:schemeClr val="dk1"/>
              </a:buClr>
              <a:buSzPts val="1100"/>
              <a:buFont typeface="Arial"/>
              <a:buNone/>
            </a:pPr>
            <a:r>
              <a:rPr lang="en-US" sz="3200">
                <a:solidFill>
                  <a:schemeClr val="dk1"/>
                </a:solidFill>
              </a:rPr>
              <a:t>データを送り、相手からの応答が返ってくる</a:t>
            </a:r>
            <a:r>
              <a:rPr lang="en-US" sz="3200" u="sng">
                <a:solidFill>
                  <a:schemeClr val="accent5"/>
                </a:solidFill>
              </a:rPr>
              <a:t>ことで</a:t>
            </a:r>
            <a:r>
              <a:rPr lang="en-US" sz="3200">
                <a:solidFill>
                  <a:schemeClr val="dk1"/>
                </a:solidFill>
              </a:rPr>
              <a:t>、</a:t>
            </a:r>
            <a:endParaRPr sz="3200">
              <a:solidFill>
                <a:schemeClr val="dk1"/>
              </a:solidFill>
            </a:endParaRPr>
          </a:p>
          <a:p>
            <a:pPr marL="0" lvl="0" indent="0" algn="l" rtl="0">
              <a:lnSpc>
                <a:spcPct val="100000"/>
              </a:lnSpc>
              <a:spcBef>
                <a:spcPts val="2500"/>
              </a:spcBef>
              <a:spcAft>
                <a:spcPts val="0"/>
              </a:spcAft>
              <a:buClr>
                <a:schemeClr val="dk1"/>
              </a:buClr>
              <a:buSzPts val="1100"/>
              <a:buFont typeface="Arial"/>
              <a:buNone/>
            </a:pPr>
            <a:r>
              <a:rPr lang="en-US" sz="3200">
                <a:solidFill>
                  <a:schemeClr val="dk1"/>
                </a:solidFill>
              </a:rPr>
              <a:t>正常に接続している</a:t>
            </a:r>
            <a:r>
              <a:rPr lang="en-US" sz="3200" u="sng">
                <a:solidFill>
                  <a:schemeClr val="accent5"/>
                </a:solidFill>
              </a:rPr>
              <a:t>か</a:t>
            </a:r>
            <a:r>
              <a:rPr lang="en-US" sz="3200">
                <a:solidFill>
                  <a:schemeClr val="dk1"/>
                </a:solidFill>
              </a:rPr>
              <a:t>を確認するコマンドです。</a:t>
            </a:r>
            <a:endParaRPr sz="3200">
              <a:solidFill>
                <a:schemeClr val="dk1"/>
              </a:solidFill>
            </a:endParaRPr>
          </a:p>
          <a:p>
            <a:pPr marL="0" lvl="0" indent="0" algn="l" rtl="0">
              <a:lnSpc>
                <a:spcPct val="115000"/>
              </a:lnSpc>
              <a:spcBef>
                <a:spcPts val="2500"/>
              </a:spcBef>
              <a:spcAft>
                <a:spcPts val="2500"/>
              </a:spcAft>
              <a:buClr>
                <a:schemeClr val="dk1"/>
              </a:buClr>
              <a:buSzPts val="1100"/>
              <a:buFont typeface="Arial"/>
              <a:buNone/>
            </a:pPr>
            <a:br>
              <a:rPr lang="en-US" sz="3200">
                <a:solidFill>
                  <a:schemeClr val="dk1"/>
                </a:solidFill>
              </a:rPr>
            </a:br>
            <a:r>
              <a:rPr lang="en-US" sz="3200">
                <a:solidFill>
                  <a:schemeClr val="dk1"/>
                </a:solidFill>
              </a:rPr>
              <a:t>到達不能の場合、障害が発生していると考えられます。</a:t>
            </a:r>
            <a:endParaRPr sz="3200">
              <a:solidFill>
                <a:schemeClr val="dk1"/>
              </a:solidFill>
            </a:endParaRPr>
          </a:p>
        </p:txBody>
      </p:sp>
      <p:sp>
        <p:nvSpPr>
          <p:cNvPr id="634" name="Google Shape;634;p92"/>
          <p:cNvSpPr txBox="1"/>
          <p:nvPr/>
        </p:nvSpPr>
        <p:spPr>
          <a:xfrm>
            <a:off x="657050" y="6159250"/>
            <a:ext cx="11291400" cy="294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b="1">
                <a:solidFill>
                  <a:schemeClr val="dk1"/>
                </a:solidFill>
              </a:rPr>
              <a:t>文法</a:t>
            </a:r>
            <a:endParaRPr sz="3200" b="1">
              <a:solidFill>
                <a:schemeClr val="dk1"/>
              </a:solidFill>
            </a:endParaRPr>
          </a:p>
          <a:p>
            <a:pPr marL="0" lvl="0" indent="0" algn="l" rtl="0">
              <a:lnSpc>
                <a:spcPct val="115000"/>
              </a:lnSpc>
              <a:spcBef>
                <a:spcPts val="0"/>
              </a:spcBef>
              <a:spcAft>
                <a:spcPts val="0"/>
              </a:spcAft>
              <a:buNone/>
            </a:pPr>
            <a:r>
              <a:rPr lang="en-US" sz="3200">
                <a:solidFill>
                  <a:schemeClr val="dk1"/>
                </a:solidFill>
              </a:rPr>
              <a:t>　・に対して：Cho, đối với</a:t>
            </a:r>
            <a:endParaRPr sz="3200">
              <a:solidFill>
                <a:schemeClr val="dk1"/>
              </a:solidFill>
            </a:endParaRPr>
          </a:p>
          <a:p>
            <a:pPr marL="0" lvl="0" indent="0" algn="l" rtl="0">
              <a:lnSpc>
                <a:spcPct val="115000"/>
              </a:lnSpc>
              <a:spcBef>
                <a:spcPts val="0"/>
              </a:spcBef>
              <a:spcAft>
                <a:spcPts val="0"/>
              </a:spcAft>
              <a:buNone/>
            </a:pPr>
            <a:r>
              <a:rPr lang="en-US" sz="3200">
                <a:solidFill>
                  <a:schemeClr val="dk1"/>
                </a:solidFill>
              </a:rPr>
              <a:t>　・Vることで：Bằng cách </a:t>
            </a:r>
            <a:endParaRPr sz="3200">
              <a:solidFill>
                <a:schemeClr val="dk1"/>
              </a:solidFill>
            </a:endParaRPr>
          </a:p>
          <a:p>
            <a:pPr marL="0" lvl="0" indent="0" algn="l" rtl="0">
              <a:lnSpc>
                <a:spcPct val="115000"/>
              </a:lnSpc>
              <a:spcBef>
                <a:spcPts val="0"/>
              </a:spcBef>
              <a:spcAft>
                <a:spcPts val="0"/>
              </a:spcAft>
              <a:buNone/>
            </a:pPr>
            <a:r>
              <a:rPr lang="en-US" sz="3200">
                <a:solidFill>
                  <a:schemeClr val="dk1"/>
                </a:solidFill>
              </a:rPr>
              <a:t>　・…か…：Có … không</a:t>
            </a:r>
            <a:endParaRPr sz="3200">
              <a:solidFill>
                <a:schemeClr val="dk1"/>
              </a:solidFill>
            </a:endParaRPr>
          </a:p>
          <a:p>
            <a:pPr marL="0" lvl="0" indent="0" algn="l" rtl="0">
              <a:lnSpc>
                <a:spcPct val="115000"/>
              </a:lnSpc>
              <a:spcBef>
                <a:spcPts val="0"/>
              </a:spcBef>
              <a:spcAft>
                <a:spcPts val="0"/>
              </a:spcAft>
              <a:buNone/>
            </a:pPr>
            <a:endParaRPr sz="3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299" name="Google Shape;299;p51"/>
          <p:cNvSpPr txBox="1">
            <a:spLocks noGrp="1"/>
          </p:cNvSpPr>
          <p:nvPr>
            <p:ph type="body" idx="1"/>
          </p:nvPr>
        </p:nvSpPr>
        <p:spPr>
          <a:xfrm>
            <a:off x="838275" y="2086175"/>
            <a:ext cx="11099700" cy="6918000"/>
          </a:xfrm>
          <a:prstGeom prst="rect">
            <a:avLst/>
          </a:prstGeom>
          <a:noFill/>
          <a:ln>
            <a:noFill/>
          </a:ln>
        </p:spPr>
        <p:txBody>
          <a:bodyPr spcFirstLastPara="1" wrap="square" lIns="50800" tIns="50800" rIns="50800" bIns="50800" anchor="t" anchorCtr="0">
            <a:noAutofit/>
          </a:bodyPr>
          <a:lstStyle/>
          <a:p>
            <a:pPr marL="457200" lvl="0" indent="-469900" algn="l" rtl="0">
              <a:lnSpc>
                <a:spcPct val="150000"/>
              </a:lnSpc>
              <a:spcBef>
                <a:spcPts val="2400"/>
              </a:spcBef>
              <a:spcAft>
                <a:spcPts val="0"/>
              </a:spcAft>
              <a:buSzPts val="3800"/>
              <a:buAutoNum type="arabicPeriod"/>
            </a:pPr>
            <a:r>
              <a:rPr lang="en-US"/>
              <a:t>前回の復習</a:t>
            </a:r>
            <a:endParaRPr/>
          </a:p>
          <a:p>
            <a:pPr marL="457200" lvl="0" indent="-469900" algn="l" rtl="0">
              <a:lnSpc>
                <a:spcPct val="150000"/>
              </a:lnSpc>
              <a:spcBef>
                <a:spcPts val="0"/>
              </a:spcBef>
              <a:spcAft>
                <a:spcPts val="0"/>
              </a:spcAft>
              <a:buSzPts val="3800"/>
              <a:buAutoNum type="arabicPeriod"/>
            </a:pPr>
            <a:r>
              <a:rPr lang="en-US"/>
              <a:t>IPアドレス</a:t>
            </a:r>
            <a:endParaRPr/>
          </a:p>
          <a:p>
            <a:pPr marL="457200" lvl="0" indent="-469900" algn="l" rtl="0">
              <a:lnSpc>
                <a:spcPct val="150000"/>
              </a:lnSpc>
              <a:spcBef>
                <a:spcPts val="0"/>
              </a:spcBef>
              <a:spcAft>
                <a:spcPts val="0"/>
              </a:spcAft>
              <a:buSzPts val="3800"/>
              <a:buAutoNum type="arabicPeriod"/>
            </a:pPr>
            <a:r>
              <a:rPr lang="en-US">
                <a:solidFill>
                  <a:schemeClr val="dk1"/>
                </a:solidFill>
              </a:rPr>
              <a:t>IPv4</a:t>
            </a:r>
            <a:endParaRPr/>
          </a:p>
          <a:p>
            <a:pPr marL="457200" lvl="0" indent="-469900" algn="l" rtl="0">
              <a:lnSpc>
                <a:spcPct val="150000"/>
              </a:lnSpc>
              <a:spcBef>
                <a:spcPts val="0"/>
              </a:spcBef>
              <a:spcAft>
                <a:spcPts val="0"/>
              </a:spcAft>
              <a:buSzPts val="3800"/>
              <a:buAutoNum type="arabicPeriod"/>
            </a:pPr>
            <a:r>
              <a:rPr lang="en-US"/>
              <a:t>ping</a:t>
            </a:r>
            <a:endParaRPr/>
          </a:p>
          <a:p>
            <a:pPr marL="457200" lvl="0" indent="-469900" algn="l" rtl="0">
              <a:lnSpc>
                <a:spcPct val="150000"/>
              </a:lnSpc>
              <a:spcBef>
                <a:spcPts val="0"/>
              </a:spcBef>
              <a:spcAft>
                <a:spcPts val="0"/>
              </a:spcAft>
              <a:buSzPts val="3800"/>
              <a:buAutoNum type="arabicPeriod"/>
            </a:pPr>
            <a:r>
              <a:rPr lang="en-US"/>
              <a:t>IPv6</a:t>
            </a:r>
            <a:endParaRPr/>
          </a:p>
          <a:p>
            <a:pPr marL="457200" lvl="0" indent="-469900" algn="l" rtl="0">
              <a:lnSpc>
                <a:spcPct val="150000"/>
              </a:lnSpc>
              <a:spcBef>
                <a:spcPts val="0"/>
              </a:spcBef>
              <a:spcAft>
                <a:spcPts val="0"/>
              </a:spcAft>
              <a:buSzPts val="3800"/>
              <a:buAutoNum type="arabicPeriod"/>
            </a:pPr>
            <a:r>
              <a:rPr lang="en-US"/>
              <a:t>DNS</a:t>
            </a:r>
            <a:endParaRPr/>
          </a:p>
          <a:p>
            <a:pPr marL="457200" lvl="0" indent="-469900" algn="l" rtl="0">
              <a:lnSpc>
                <a:spcPct val="150000"/>
              </a:lnSpc>
              <a:spcBef>
                <a:spcPts val="0"/>
              </a:spcBef>
              <a:spcAft>
                <a:spcPts val="0"/>
              </a:spcAft>
              <a:buSzPts val="3800"/>
              <a:buAutoNum type="arabicPeriod"/>
            </a:pPr>
            <a:r>
              <a:rPr lang="en-US"/>
              <a:t>カタカナ語とアルファベット語</a:t>
            </a:r>
            <a:endParaRPr/>
          </a:p>
          <a:p>
            <a:pPr marL="457200" lvl="0" indent="-469900" algn="l" rtl="0">
              <a:lnSpc>
                <a:spcPct val="150000"/>
              </a:lnSpc>
              <a:spcBef>
                <a:spcPts val="0"/>
              </a:spcBef>
              <a:spcAft>
                <a:spcPts val="0"/>
              </a:spcAft>
              <a:buSzPts val="3800"/>
              <a:buAutoNum type="arabicPeriod"/>
            </a:pPr>
            <a:r>
              <a:rPr lang="en-US">
                <a:solidFill>
                  <a:schemeClr val="dk1"/>
                </a:solidFill>
              </a:rPr>
              <a:t>練習問題</a:t>
            </a:r>
            <a:endParaRPr/>
          </a:p>
          <a:p>
            <a:pPr marL="0" lvl="0" indent="0" algn="l" rtl="0">
              <a:lnSpc>
                <a:spcPct val="150000"/>
              </a:lnSpc>
              <a:spcBef>
                <a:spcPts val="2400"/>
              </a:spcBef>
              <a:spcAft>
                <a:spcPts val="0"/>
              </a:spcAft>
              <a:buNone/>
            </a:pPr>
            <a:endParaRPr/>
          </a:p>
        </p:txBody>
      </p:sp>
      <p:sp>
        <p:nvSpPr>
          <p:cNvPr id="300" name="Google Shape;300;p5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rgbClr val="C63024"/>
              </a:buClr>
              <a:buSzPts val="6400"/>
              <a:buFont typeface="Arial"/>
              <a:buNone/>
            </a:pPr>
            <a:r>
              <a:rPr lang="en-US"/>
              <a:t>IPv6</a:t>
            </a:r>
            <a:endParaRPr/>
          </a:p>
        </p:txBody>
      </p:sp>
      <p:sp>
        <p:nvSpPr>
          <p:cNvPr id="640" name="Google Shape;640;p9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IPv6</a:t>
            </a:r>
            <a:endParaRPr b="0"/>
          </a:p>
        </p:txBody>
      </p:sp>
      <p:sp>
        <p:nvSpPr>
          <p:cNvPr id="646" name="Google Shape;646;p9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51</a:t>
            </a:fld>
            <a:endParaRPr/>
          </a:p>
        </p:txBody>
      </p:sp>
      <p:sp>
        <p:nvSpPr>
          <p:cNvPr id="647" name="Google Shape;647;p94"/>
          <p:cNvSpPr txBox="1"/>
          <p:nvPr/>
        </p:nvSpPr>
        <p:spPr>
          <a:xfrm>
            <a:off x="496283" y="1724641"/>
            <a:ext cx="11919000" cy="3575492"/>
          </a:xfrm>
          <a:prstGeom prst="rect">
            <a:avLst/>
          </a:prstGeom>
          <a:noFill/>
          <a:ln>
            <a:noFill/>
          </a:ln>
        </p:spPr>
        <p:txBody>
          <a:bodyPr spcFirstLastPara="1" wrap="square" lIns="50800" tIns="50800" rIns="50800" bIns="50800" anchor="t" anchorCtr="0">
            <a:normAutofit lnSpcReduction="10000"/>
          </a:bodyPr>
          <a:lstStyle/>
          <a:p>
            <a:pPr marL="0" lvl="0" indent="0" algn="just" rtl="0">
              <a:lnSpc>
                <a:spcPct val="115000"/>
              </a:lnSpc>
              <a:spcBef>
                <a:spcPts val="0"/>
              </a:spcBef>
              <a:spcAft>
                <a:spcPts val="2500"/>
              </a:spcAft>
              <a:buClr>
                <a:schemeClr val="dk1"/>
              </a:buClr>
              <a:buSzPts val="1100"/>
              <a:buFont typeface="Arial"/>
              <a:buNone/>
            </a:pPr>
            <a:r>
              <a:rPr lang="en-US" sz="3200" dirty="0" err="1"/>
              <a:t>世界中でインターネットが使われるようになり、IPアドレス</a:t>
            </a:r>
            <a:br>
              <a:rPr lang="en-US" sz="3200" dirty="0"/>
            </a:br>
            <a:r>
              <a:rPr lang="en-US" sz="3200" dirty="0" err="1"/>
              <a:t>不足を解消するため、次世代のプロトコルが考え出された</a:t>
            </a:r>
            <a:r>
              <a:rPr lang="en-US" sz="3200" dirty="0"/>
              <a:t>。</a:t>
            </a:r>
            <a:br>
              <a:rPr lang="en-US" sz="3200" dirty="0"/>
            </a:br>
            <a:r>
              <a:rPr lang="en-US" sz="3200" dirty="0"/>
              <a:t>これをIPv6といいます。IPv6では、IPアドレスは128ビットで</a:t>
            </a:r>
            <a:br>
              <a:rPr lang="en-US" sz="3200" dirty="0"/>
            </a:br>
            <a:r>
              <a:rPr lang="en-US" sz="3200" dirty="0"/>
              <a:t>構成され、約340澗個のIPアドレスが使えるようになります。IPアドレス表記法として、アドレスの16進数表記</a:t>
            </a:r>
            <a:br>
              <a:rPr lang="en-US" sz="3200" dirty="0"/>
            </a:br>
            <a:r>
              <a:rPr lang="en-US" sz="3200" dirty="0"/>
              <a:t>を4文字（16ビット）ずつコロン（:）</a:t>
            </a:r>
            <a:r>
              <a:rPr lang="en-US" sz="3200" dirty="0" err="1"/>
              <a:t>で区切る方法があります</a:t>
            </a:r>
            <a:r>
              <a:rPr lang="en-US" sz="3200" dirty="0"/>
              <a:t>。</a:t>
            </a:r>
            <a:endParaRPr sz="3200" dirty="0"/>
          </a:p>
        </p:txBody>
      </p:sp>
      <p:sp>
        <p:nvSpPr>
          <p:cNvPr id="2" name="Hộp Văn bản 1">
            <a:extLst>
              <a:ext uri="{FF2B5EF4-FFF2-40B4-BE49-F238E27FC236}">
                <a16:creationId xmlns:a16="http://schemas.microsoft.com/office/drawing/2014/main" id="{0785CC7A-34BA-46BD-B77A-A239767B7CAD}"/>
              </a:ext>
            </a:extLst>
          </p:cNvPr>
          <p:cNvSpPr txBox="1"/>
          <p:nvPr/>
        </p:nvSpPr>
        <p:spPr>
          <a:xfrm>
            <a:off x="588483" y="5575586"/>
            <a:ext cx="11827833" cy="2246769"/>
          </a:xfrm>
          <a:prstGeom prst="rect">
            <a:avLst/>
          </a:prstGeom>
          <a:noFill/>
        </p:spPr>
        <p:txBody>
          <a:bodyPr wrap="square" rtlCol="0">
            <a:spAutoFit/>
          </a:bodyPr>
          <a:lstStyle/>
          <a:p>
            <a:r>
              <a:rPr lang="en-US" sz="2800" dirty="0"/>
              <a:t>Internet </a:t>
            </a:r>
            <a:r>
              <a:rPr lang="en-US" sz="2800" dirty="0" err="1"/>
              <a:t>được</a:t>
            </a:r>
            <a:r>
              <a:rPr lang="en-US" sz="2800" dirty="0"/>
              <a:t> </a:t>
            </a:r>
            <a:r>
              <a:rPr lang="en-US" sz="2800" dirty="0" err="1"/>
              <a:t>sử</a:t>
            </a:r>
            <a:r>
              <a:rPr lang="en-US" sz="2800" dirty="0"/>
              <a:t> </a:t>
            </a:r>
            <a:r>
              <a:rPr lang="en-US" sz="2800" dirty="0" err="1"/>
              <a:t>dụng</a:t>
            </a:r>
            <a:r>
              <a:rPr lang="en-US" sz="2800" dirty="0"/>
              <a:t> </a:t>
            </a:r>
            <a:r>
              <a:rPr lang="en-US" sz="2800" dirty="0" err="1"/>
              <a:t>trên</a:t>
            </a:r>
            <a:r>
              <a:rPr lang="en-US" sz="2800" dirty="0"/>
              <a:t> </a:t>
            </a:r>
            <a:r>
              <a:rPr lang="en-US" sz="2800" dirty="0" err="1"/>
              <a:t>toàn</a:t>
            </a:r>
            <a:r>
              <a:rPr lang="en-US" sz="2800" dirty="0"/>
              <a:t> </a:t>
            </a:r>
            <a:r>
              <a:rPr lang="en-US" sz="2800" dirty="0" err="1"/>
              <a:t>thế</a:t>
            </a:r>
            <a:r>
              <a:rPr lang="en-US" sz="2800" dirty="0"/>
              <a:t> </a:t>
            </a:r>
            <a:r>
              <a:rPr lang="en-US" sz="2800" dirty="0" err="1"/>
              <a:t>giới</a:t>
            </a:r>
            <a:r>
              <a:rPr lang="en-US" sz="2800" dirty="0"/>
              <a:t>, </a:t>
            </a:r>
            <a:r>
              <a:rPr lang="en-US" sz="2800" dirty="0" err="1"/>
              <a:t>để</a:t>
            </a:r>
            <a:r>
              <a:rPr lang="en-US" sz="2800" dirty="0"/>
              <a:t> </a:t>
            </a:r>
            <a:r>
              <a:rPr lang="en-US" sz="2800" dirty="0" err="1"/>
              <a:t>giải</a:t>
            </a:r>
            <a:r>
              <a:rPr lang="en-US" sz="2800" dirty="0"/>
              <a:t> </a:t>
            </a:r>
            <a:r>
              <a:rPr lang="en-US" sz="2800" dirty="0" err="1"/>
              <a:t>quyết</a:t>
            </a:r>
            <a:r>
              <a:rPr lang="en-US" sz="2800" dirty="0"/>
              <a:t> </a:t>
            </a:r>
            <a:r>
              <a:rPr lang="en-US" sz="2800" dirty="0" err="1"/>
              <a:t>vấn</a:t>
            </a:r>
            <a:r>
              <a:rPr lang="en-US" sz="2800" dirty="0"/>
              <a:t> </a:t>
            </a:r>
            <a:r>
              <a:rPr lang="en-US" sz="2800" dirty="0" err="1"/>
              <a:t>đề</a:t>
            </a:r>
            <a:r>
              <a:rPr lang="en-US" sz="2800" dirty="0"/>
              <a:t> </a:t>
            </a:r>
            <a:r>
              <a:rPr lang="en-US" sz="2800" dirty="0" err="1"/>
              <a:t>thiếu</a:t>
            </a:r>
            <a:r>
              <a:rPr lang="en-US" sz="2800" dirty="0"/>
              <a:t> </a:t>
            </a:r>
            <a:r>
              <a:rPr lang="en-US" sz="2800" dirty="0" err="1"/>
              <a:t>địa</a:t>
            </a:r>
            <a:r>
              <a:rPr lang="en-US" sz="2800" dirty="0"/>
              <a:t> </a:t>
            </a:r>
            <a:r>
              <a:rPr lang="en-US" sz="2800" dirty="0" err="1"/>
              <a:t>chỉ</a:t>
            </a:r>
            <a:r>
              <a:rPr lang="en-US" sz="2800" dirty="0"/>
              <a:t> IP, </a:t>
            </a:r>
            <a:r>
              <a:rPr lang="en-US" sz="2800" dirty="0" err="1"/>
              <a:t>Ngta</a:t>
            </a:r>
            <a:r>
              <a:rPr lang="en-US" sz="2800" dirty="0"/>
              <a:t> </a:t>
            </a:r>
            <a:r>
              <a:rPr lang="en-US" sz="2800" dirty="0" err="1"/>
              <a:t>đã</a:t>
            </a:r>
            <a:r>
              <a:rPr lang="en-US" sz="2800" dirty="0"/>
              <a:t> </a:t>
            </a:r>
            <a:r>
              <a:rPr lang="en-US" sz="2800" dirty="0" err="1"/>
              <a:t>nghĩ</a:t>
            </a:r>
            <a:r>
              <a:rPr lang="en-US" sz="2800" dirty="0"/>
              <a:t> </a:t>
            </a:r>
            <a:r>
              <a:rPr lang="en-US" sz="2800" dirty="0" err="1"/>
              <a:t>đến</a:t>
            </a:r>
            <a:r>
              <a:rPr lang="en-US" sz="2800" dirty="0"/>
              <a:t> </a:t>
            </a:r>
            <a:r>
              <a:rPr lang="en-US" sz="2800" dirty="0" err="1"/>
              <a:t>thế</a:t>
            </a:r>
            <a:r>
              <a:rPr lang="en-US" sz="2800" dirty="0"/>
              <a:t> </a:t>
            </a:r>
            <a:r>
              <a:rPr lang="en-US" sz="2800" dirty="0" err="1"/>
              <a:t>hệ</a:t>
            </a:r>
            <a:r>
              <a:rPr lang="en-US" sz="2800" dirty="0"/>
              <a:t> </a:t>
            </a:r>
            <a:r>
              <a:rPr lang="en-US" sz="2800" dirty="0" err="1"/>
              <a:t>giao</a:t>
            </a:r>
            <a:r>
              <a:rPr lang="en-US" sz="2800" dirty="0"/>
              <a:t> </a:t>
            </a:r>
            <a:r>
              <a:rPr lang="en-US" sz="2800" dirty="0" err="1"/>
              <a:t>thức</a:t>
            </a:r>
            <a:r>
              <a:rPr lang="en-US" sz="2800" dirty="0"/>
              <a:t> </a:t>
            </a:r>
            <a:r>
              <a:rPr lang="en-US" sz="2800" dirty="0" err="1"/>
              <a:t>tiếp</a:t>
            </a:r>
            <a:r>
              <a:rPr lang="en-US" sz="2800" dirty="0"/>
              <a:t> </a:t>
            </a:r>
            <a:r>
              <a:rPr lang="en-US" sz="2800" dirty="0" err="1"/>
              <a:t>theo.</a:t>
            </a:r>
            <a:r>
              <a:rPr lang="en-US" sz="2800" dirty="0"/>
              <a:t> </a:t>
            </a:r>
            <a:r>
              <a:rPr lang="en-US" sz="2800" dirty="0" err="1"/>
              <a:t>Đó</a:t>
            </a:r>
            <a:r>
              <a:rPr lang="en-US" sz="2800" dirty="0"/>
              <a:t> </a:t>
            </a:r>
            <a:r>
              <a:rPr lang="en-US" sz="2800" dirty="0" err="1"/>
              <a:t>chính</a:t>
            </a:r>
            <a:r>
              <a:rPr lang="en-US" sz="2800" dirty="0"/>
              <a:t> </a:t>
            </a:r>
            <a:r>
              <a:rPr lang="en-US" sz="2800" dirty="0" err="1"/>
              <a:t>là</a:t>
            </a:r>
            <a:r>
              <a:rPr lang="en-US" sz="2800" dirty="0"/>
              <a:t> IPv6. IPv6 </a:t>
            </a:r>
            <a:r>
              <a:rPr lang="en-US" sz="2800" dirty="0" err="1"/>
              <a:t>được</a:t>
            </a:r>
            <a:r>
              <a:rPr lang="en-US" sz="2800" dirty="0"/>
              <a:t> </a:t>
            </a:r>
            <a:r>
              <a:rPr lang="en-US" sz="2800" dirty="0" err="1"/>
              <a:t>cấu</a:t>
            </a:r>
            <a:r>
              <a:rPr lang="en-US" sz="2800" dirty="0"/>
              <a:t> </a:t>
            </a:r>
            <a:r>
              <a:rPr lang="en-US" sz="2800" dirty="0" err="1"/>
              <a:t>tạo</a:t>
            </a:r>
            <a:r>
              <a:rPr lang="en-US" sz="2800" dirty="0"/>
              <a:t> </a:t>
            </a:r>
            <a:r>
              <a:rPr lang="en-US" sz="2800" dirty="0" err="1"/>
              <a:t>từ</a:t>
            </a:r>
            <a:r>
              <a:rPr lang="en-US" sz="2800" dirty="0"/>
              <a:t> 128 bit, </a:t>
            </a:r>
            <a:r>
              <a:rPr lang="en-US" sz="2800" dirty="0" err="1"/>
              <a:t>có</a:t>
            </a:r>
            <a:r>
              <a:rPr lang="en-US" sz="2800" dirty="0"/>
              <a:t> </a:t>
            </a:r>
            <a:r>
              <a:rPr lang="en-US" sz="2800" dirty="0" err="1"/>
              <a:t>thể</a:t>
            </a:r>
            <a:r>
              <a:rPr lang="en-US" sz="2800" dirty="0"/>
              <a:t> </a:t>
            </a:r>
            <a:r>
              <a:rPr lang="en-US" sz="2800" dirty="0" err="1"/>
              <a:t>sử</a:t>
            </a:r>
            <a:r>
              <a:rPr lang="en-US" sz="2800" dirty="0"/>
              <a:t> </a:t>
            </a:r>
            <a:r>
              <a:rPr lang="en-US" sz="2800" dirty="0" err="1"/>
              <a:t>dụng</a:t>
            </a:r>
            <a:r>
              <a:rPr lang="en-US" sz="2800" dirty="0"/>
              <a:t> </a:t>
            </a:r>
            <a:r>
              <a:rPr lang="en-US" sz="2800" dirty="0" err="1"/>
              <a:t>cho</a:t>
            </a:r>
            <a:r>
              <a:rPr lang="en-US" sz="2800" dirty="0"/>
              <a:t> </a:t>
            </a:r>
            <a:r>
              <a:rPr lang="en-US" sz="2800" dirty="0" err="1"/>
              <a:t>khoảng</a:t>
            </a:r>
            <a:r>
              <a:rPr lang="en-US" sz="2800" dirty="0"/>
              <a:t> 340 </a:t>
            </a:r>
            <a:r>
              <a:rPr lang="en-US" sz="2800" dirty="0" err="1"/>
              <a:t>kan</a:t>
            </a:r>
            <a:r>
              <a:rPr lang="en-US" sz="2800" dirty="0"/>
              <a:t> </a:t>
            </a:r>
            <a:r>
              <a:rPr lang="en-US" sz="2800" dirty="0" err="1"/>
              <a:t>địa</a:t>
            </a:r>
            <a:r>
              <a:rPr lang="en-US" sz="2800" dirty="0"/>
              <a:t> </a:t>
            </a:r>
            <a:r>
              <a:rPr lang="en-US" sz="2800" dirty="0" err="1"/>
              <a:t>chỉ</a:t>
            </a:r>
            <a:r>
              <a:rPr lang="en-US" sz="2800" dirty="0"/>
              <a:t> IP. </a:t>
            </a:r>
            <a:r>
              <a:rPr lang="en-US" sz="2800" dirty="0" err="1"/>
              <a:t>Như</a:t>
            </a:r>
            <a:r>
              <a:rPr lang="en-US" sz="2800" dirty="0"/>
              <a:t> 1 </a:t>
            </a:r>
            <a:r>
              <a:rPr lang="en-US" sz="2800" dirty="0" err="1"/>
              <a:t>cách</a:t>
            </a:r>
            <a:r>
              <a:rPr lang="en-US" sz="2800" dirty="0"/>
              <a:t> </a:t>
            </a:r>
            <a:r>
              <a:rPr lang="en-US" sz="2800" dirty="0" err="1"/>
              <a:t>viết</a:t>
            </a:r>
            <a:r>
              <a:rPr lang="en-US" sz="2800" dirty="0"/>
              <a:t> </a:t>
            </a:r>
            <a:r>
              <a:rPr lang="en-US" sz="2800" dirty="0" err="1"/>
              <a:t>địa</a:t>
            </a:r>
            <a:r>
              <a:rPr lang="en-US" sz="2800" dirty="0"/>
              <a:t> </a:t>
            </a:r>
            <a:r>
              <a:rPr lang="en-US" sz="2800" dirty="0" err="1"/>
              <a:t>chỉ</a:t>
            </a:r>
            <a:r>
              <a:rPr lang="en-US" sz="2800" dirty="0"/>
              <a:t> IP, </a:t>
            </a:r>
            <a:r>
              <a:rPr lang="en-US" sz="2800" dirty="0" err="1"/>
              <a:t>dùng</a:t>
            </a:r>
            <a:r>
              <a:rPr lang="en-US" sz="2800" dirty="0"/>
              <a:t> </a:t>
            </a:r>
            <a:r>
              <a:rPr lang="en-US" sz="2800" dirty="0" err="1"/>
              <a:t>dấu</a:t>
            </a:r>
            <a:r>
              <a:rPr lang="en-US" sz="2800" dirty="0"/>
              <a:t> : </a:t>
            </a:r>
            <a:r>
              <a:rPr lang="en-US" sz="2800" dirty="0" err="1"/>
              <a:t>để</a:t>
            </a:r>
            <a:r>
              <a:rPr lang="en-US" sz="2800" dirty="0"/>
              <a:t> </a:t>
            </a:r>
            <a:r>
              <a:rPr lang="en-US" sz="2800" dirty="0" err="1"/>
              <a:t>phân</a:t>
            </a:r>
            <a:r>
              <a:rPr lang="en-US" sz="2800" dirty="0"/>
              <a:t> </a:t>
            </a:r>
            <a:r>
              <a:rPr lang="en-US" sz="2800" dirty="0" err="1"/>
              <a:t>tách</a:t>
            </a:r>
            <a:r>
              <a:rPr lang="en-US" sz="2800" dirty="0"/>
              <a:t> </a:t>
            </a:r>
            <a:r>
              <a:rPr lang="en-US" sz="2800" dirty="0" err="1"/>
              <a:t>mỗi</a:t>
            </a:r>
            <a:r>
              <a:rPr lang="en-US" sz="2800" dirty="0"/>
              <a:t> </a:t>
            </a:r>
            <a:r>
              <a:rPr lang="en-US" sz="2800" dirty="0" err="1"/>
              <a:t>nhóm</a:t>
            </a:r>
            <a:r>
              <a:rPr lang="en-US" sz="2800" dirty="0"/>
              <a:t> 4 </a:t>
            </a:r>
            <a:r>
              <a:rPr lang="en-US" sz="2800" dirty="0" err="1"/>
              <a:t>kí</a:t>
            </a:r>
            <a:r>
              <a:rPr lang="en-US" sz="2800" dirty="0"/>
              <a:t> </a:t>
            </a:r>
            <a:r>
              <a:rPr lang="en-US" sz="2800" dirty="0" err="1"/>
              <a:t>tự</a:t>
            </a:r>
            <a:r>
              <a:rPr lang="en-US" sz="2800" dirty="0"/>
              <a:t> </a:t>
            </a:r>
            <a:r>
              <a:rPr lang="en-US" sz="2800" dirty="0" err="1"/>
              <a:t>thập</a:t>
            </a:r>
            <a:r>
              <a:rPr lang="en-US" sz="2800" dirty="0"/>
              <a:t> </a:t>
            </a:r>
            <a:r>
              <a:rPr lang="en-US" sz="2800" dirty="0" err="1"/>
              <a:t>lục</a:t>
            </a:r>
            <a:r>
              <a:rPr lang="en-US" sz="2800" dirty="0"/>
              <a:t> </a:t>
            </a:r>
            <a:r>
              <a:rPr lang="en-US" sz="2800" dirty="0" err="1"/>
              <a:t>phân</a:t>
            </a:r>
            <a:r>
              <a:rPr lang="en-US" sz="2800" dirty="0"/>
              <a:t> ( 16 bit).</a:t>
            </a:r>
            <a:endParaRPr lang="vi-VN"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653" name="Google Shape;653;p9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52</a:t>
            </a:fld>
            <a:endParaRPr/>
          </a:p>
        </p:txBody>
      </p:sp>
      <p:sp>
        <p:nvSpPr>
          <p:cNvPr id="654" name="Google Shape;654;p95"/>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655" name="Google Shape;655;p95"/>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53</a:t>
            </a:fld>
            <a:endParaRPr/>
          </a:p>
        </p:txBody>
      </p:sp>
      <p:sp>
        <p:nvSpPr>
          <p:cNvPr id="661" name="Google Shape;661;p9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62" name="Google Shape;662;p96"/>
          <p:cNvGraphicFramePr/>
          <p:nvPr/>
        </p:nvGraphicFramePr>
        <p:xfrm>
          <a:off x="660650" y="2206050"/>
          <a:ext cx="11391675" cy="7421926"/>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不足</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解消する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次世代</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考え出す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構成する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澗</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表記法</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marR="0" lvl="0" indent="0" algn="ctr" rtl="0">
                        <a:lnSpc>
                          <a:spcPct val="100000"/>
                        </a:lnSpc>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コロン</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73025">
                <a:tc>
                  <a:txBody>
                    <a:bodyPr/>
                    <a:lstStyle/>
                    <a:p>
                      <a:pPr marL="0" marR="0" lvl="0" indent="0" algn="ctr" rtl="0">
                        <a:lnSpc>
                          <a:spcPct val="100000"/>
                        </a:lnSpc>
                        <a:spcBef>
                          <a:spcPts val="0"/>
                        </a:spcBef>
                        <a:spcAft>
                          <a:spcPts val="0"/>
                        </a:spcAft>
                        <a:buNone/>
                      </a:pPr>
                      <a:r>
                        <a:rPr lang="en-US" sz="3000"/>
                        <a:t>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区切る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54</a:t>
            </a:fld>
            <a:endParaRPr/>
          </a:p>
        </p:txBody>
      </p:sp>
      <p:sp>
        <p:nvSpPr>
          <p:cNvPr id="668" name="Google Shape;668;p9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69" name="Google Shape;669;p97"/>
          <p:cNvGraphicFramePr/>
          <p:nvPr/>
        </p:nvGraphicFramePr>
        <p:xfrm>
          <a:off x="660650" y="2206050"/>
          <a:ext cx="11391675" cy="7421926"/>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solidFill>
                            <a:schemeClr val="dk1"/>
                          </a:solidFill>
                        </a:rPr>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不足</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解消する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次世代</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考え出す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構成する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澗</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表記法</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marR="0" lvl="0" indent="0" algn="ctr" rtl="0">
                        <a:lnSpc>
                          <a:spcPct val="100000"/>
                        </a:lnSpc>
                        <a:spcBef>
                          <a:spcPts val="0"/>
                        </a:spcBef>
                        <a:spcAft>
                          <a:spcPts val="0"/>
                        </a:spcAft>
                        <a:buNone/>
                      </a:pPr>
                      <a:r>
                        <a:rPr lang="en-US" sz="3000">
                          <a:solidFill>
                            <a:schemeClr val="dk1"/>
                          </a:solidFill>
                        </a:rPr>
                        <a:t>9</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コロン</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r h="673025">
                <a:tc>
                  <a:txBody>
                    <a:bodyPr/>
                    <a:lstStyle/>
                    <a:p>
                      <a:pPr marL="0" marR="0" lvl="0" indent="0" algn="ctr" rtl="0">
                        <a:lnSpc>
                          <a:spcPct val="100000"/>
                        </a:lnSpc>
                        <a:spcBef>
                          <a:spcPts val="0"/>
                        </a:spcBef>
                        <a:spcAft>
                          <a:spcPts val="0"/>
                        </a:spcAft>
                        <a:buNone/>
                      </a:pPr>
                      <a:r>
                        <a:rPr lang="en-US" sz="3000"/>
                        <a:t>10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区切る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10"/>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9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55</a:t>
            </a:fld>
            <a:endParaRPr/>
          </a:p>
        </p:txBody>
      </p:sp>
      <p:sp>
        <p:nvSpPr>
          <p:cNvPr id="675" name="Google Shape;675;p9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76" name="Google Shape;676;p98"/>
          <p:cNvGraphicFramePr/>
          <p:nvPr/>
        </p:nvGraphicFramePr>
        <p:xfrm>
          <a:off x="660650" y="2206050"/>
          <a:ext cx="11391675" cy="6753219"/>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Thiếu</a:t>
                      </a:r>
                      <a:endParaRPr sz="32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Giải quyết, loại bỏ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Thế hệ tiếp theo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Nghĩa ra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Cấu thành, cấu tạo</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Khoảng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Cách ghi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marR="0" lvl="0" indent="0" algn="ctr" rtl="0">
                        <a:lnSpc>
                          <a:spcPct val="100000"/>
                        </a:lnSpc>
                        <a:spcBef>
                          <a:spcPts val="0"/>
                        </a:spcBef>
                        <a:spcAft>
                          <a:spcPts val="0"/>
                        </a:spcAft>
                        <a:buNone/>
                      </a:pPr>
                      <a:r>
                        <a:rPr lang="en-US" sz="3000">
                          <a:solidFill>
                            <a:schemeClr val="dk1"/>
                          </a:solidFill>
                        </a:rPr>
                        <a:t>8</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Dấu 2 chấm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marR="0" lvl="0" indent="0" algn="ctr" rtl="0">
                        <a:lnSpc>
                          <a:spcPct val="100000"/>
                        </a:lnSpc>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000"/>
                        <a:t>Phân tách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682" name="Google Shape;682;p9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56</a:t>
            </a:fld>
            <a:endParaRPr/>
          </a:p>
        </p:txBody>
      </p:sp>
      <p:sp>
        <p:nvSpPr>
          <p:cNvPr id="683" name="Google Shape;683;p99"/>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684" name="Google Shape;684;p99"/>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00"/>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690" name="Google Shape;690;p10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57</a:t>
            </a:fld>
            <a:endParaRPr/>
          </a:p>
        </p:txBody>
      </p:sp>
      <p:sp>
        <p:nvSpPr>
          <p:cNvPr id="691" name="Google Shape;691;p10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0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697" name="Google Shape;697;p10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58</a:t>
            </a:fld>
            <a:endParaRPr/>
          </a:p>
        </p:txBody>
      </p:sp>
      <p:sp>
        <p:nvSpPr>
          <p:cNvPr id="698" name="Google Shape;698;p10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699" name="Google Shape;699;p101"/>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0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IPv6</a:t>
            </a:r>
            <a:endParaRPr b="0"/>
          </a:p>
        </p:txBody>
      </p:sp>
      <p:sp>
        <p:nvSpPr>
          <p:cNvPr id="705" name="Google Shape;705;p10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59</a:t>
            </a:fld>
            <a:endParaRPr/>
          </a:p>
        </p:txBody>
      </p:sp>
      <p:sp>
        <p:nvSpPr>
          <p:cNvPr id="706" name="Google Shape;706;p102"/>
          <p:cNvSpPr txBox="1"/>
          <p:nvPr/>
        </p:nvSpPr>
        <p:spPr>
          <a:xfrm>
            <a:off x="450800" y="2401975"/>
            <a:ext cx="11919000" cy="6808200"/>
          </a:xfrm>
          <a:prstGeom prst="rect">
            <a:avLst/>
          </a:prstGeom>
          <a:noFill/>
          <a:ln>
            <a:noFill/>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3200">
                <a:solidFill>
                  <a:schemeClr val="dk1"/>
                </a:solidFill>
              </a:rPr>
              <a:t>世界中でインターネットが使われるようになり、IPアドレス</a:t>
            </a:r>
            <a:br>
              <a:rPr lang="en-US" sz="3200">
                <a:solidFill>
                  <a:schemeClr val="dk1"/>
                </a:solidFill>
              </a:rPr>
            </a:br>
            <a:r>
              <a:rPr lang="en-US" sz="3200">
                <a:solidFill>
                  <a:schemeClr val="dk1"/>
                </a:solidFill>
              </a:rPr>
              <a:t>不足を解消するため、次世代のプロトコルが考え出された。</a:t>
            </a:r>
            <a:br>
              <a:rPr lang="en-US" sz="3200">
                <a:solidFill>
                  <a:schemeClr val="dk1"/>
                </a:solidFill>
              </a:rPr>
            </a:br>
            <a:r>
              <a:rPr lang="en-US" sz="3200">
                <a:solidFill>
                  <a:schemeClr val="dk1"/>
                </a:solidFill>
              </a:rPr>
              <a:t>これをIPv6といいます。</a:t>
            </a:r>
            <a:endParaRPr sz="3200">
              <a:solidFill>
                <a:schemeClr val="dk1"/>
              </a:solidFill>
            </a:endParaRPr>
          </a:p>
          <a:p>
            <a:pPr marL="0" lvl="0" indent="0" algn="just" rtl="0">
              <a:lnSpc>
                <a:spcPct val="115000"/>
              </a:lnSpc>
              <a:spcBef>
                <a:spcPts val="2500"/>
              </a:spcBef>
              <a:spcAft>
                <a:spcPts val="0"/>
              </a:spcAft>
              <a:buClr>
                <a:schemeClr val="dk1"/>
              </a:buClr>
              <a:buSzPts val="1100"/>
              <a:buFont typeface="Arial"/>
              <a:buNone/>
            </a:pPr>
            <a:r>
              <a:rPr lang="en-US" sz="3200">
                <a:solidFill>
                  <a:schemeClr val="dk1"/>
                </a:solidFill>
              </a:rPr>
              <a:t>IPv6では、IPアドレスは128ビットで構成され、約340澗個のIPアドレスが使えるようになります。</a:t>
            </a:r>
            <a:endParaRPr sz="3200">
              <a:solidFill>
                <a:schemeClr val="dk1"/>
              </a:solidFill>
            </a:endParaRPr>
          </a:p>
          <a:p>
            <a:pPr marL="0" lvl="0" indent="0" algn="just" rtl="0">
              <a:lnSpc>
                <a:spcPct val="115000"/>
              </a:lnSpc>
              <a:spcBef>
                <a:spcPts val="2500"/>
              </a:spcBef>
              <a:spcAft>
                <a:spcPts val="2500"/>
              </a:spcAft>
              <a:buClr>
                <a:schemeClr val="dk1"/>
              </a:buClr>
              <a:buSzPts val="1100"/>
              <a:buFont typeface="Arial"/>
              <a:buNone/>
            </a:pPr>
            <a:r>
              <a:rPr lang="en-US" sz="3200">
                <a:solidFill>
                  <a:schemeClr val="dk1"/>
                </a:solidFill>
              </a:rPr>
              <a:t>IPアドレス表記法として、アドレスの16進数表記を4文字　　  （16ビット）ずつコロン（:）で　区切る方法があります。</a:t>
            </a:r>
            <a:endParaRPr sz="3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前回の復習</a:t>
            </a:r>
            <a:endParaRPr/>
          </a:p>
        </p:txBody>
      </p:sp>
      <p:sp>
        <p:nvSpPr>
          <p:cNvPr id="306" name="Google Shape;306;p5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0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IPv6</a:t>
            </a:r>
            <a:endParaRPr b="0"/>
          </a:p>
        </p:txBody>
      </p:sp>
      <p:sp>
        <p:nvSpPr>
          <p:cNvPr id="712" name="Google Shape;712;p10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60</a:t>
            </a:fld>
            <a:endParaRPr/>
          </a:p>
        </p:txBody>
      </p:sp>
      <p:sp>
        <p:nvSpPr>
          <p:cNvPr id="713" name="Google Shape;713;p103"/>
          <p:cNvSpPr txBox="1"/>
          <p:nvPr/>
        </p:nvSpPr>
        <p:spPr>
          <a:xfrm>
            <a:off x="450800" y="2401975"/>
            <a:ext cx="11919000" cy="6808200"/>
          </a:xfrm>
          <a:prstGeom prst="rect">
            <a:avLst/>
          </a:prstGeom>
          <a:noFill/>
          <a:ln>
            <a:noFill/>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3200"/>
              <a:t>世界中でインターネットが使われる</a:t>
            </a:r>
            <a:r>
              <a:rPr lang="en-US" sz="3200" u="sng">
                <a:solidFill>
                  <a:srgbClr val="CC0000"/>
                </a:solidFill>
              </a:rPr>
              <a:t>ようになり</a:t>
            </a:r>
            <a:r>
              <a:rPr lang="en-US" sz="3200"/>
              <a:t>、IPアドレス</a:t>
            </a:r>
            <a:br>
              <a:rPr lang="en-US" sz="3200"/>
            </a:br>
            <a:r>
              <a:rPr lang="en-US" sz="3200"/>
              <a:t>不足を解消する</a:t>
            </a:r>
            <a:r>
              <a:rPr lang="en-US" sz="3200" u="sng">
                <a:solidFill>
                  <a:srgbClr val="CC0000"/>
                </a:solidFill>
              </a:rPr>
              <a:t>ため</a:t>
            </a:r>
            <a:r>
              <a:rPr lang="en-US" sz="3200"/>
              <a:t>、次世代のプロトコルが考え出された。</a:t>
            </a:r>
            <a:br>
              <a:rPr lang="en-US" sz="3200"/>
            </a:br>
            <a:r>
              <a:rPr lang="en-US" sz="3200"/>
              <a:t>これをIPv6</a:t>
            </a:r>
            <a:r>
              <a:rPr lang="en-US" sz="3200" u="sng">
                <a:solidFill>
                  <a:srgbClr val="CC0000"/>
                </a:solidFill>
              </a:rPr>
              <a:t>といいます</a:t>
            </a:r>
            <a:r>
              <a:rPr lang="en-US" sz="3200"/>
              <a:t>。</a:t>
            </a:r>
            <a:endParaRPr sz="3200"/>
          </a:p>
          <a:p>
            <a:pPr marL="0" lvl="0" indent="0" algn="just" rtl="0">
              <a:lnSpc>
                <a:spcPct val="115000"/>
              </a:lnSpc>
              <a:spcBef>
                <a:spcPts val="2500"/>
              </a:spcBef>
              <a:spcAft>
                <a:spcPts val="2500"/>
              </a:spcAft>
              <a:buClr>
                <a:schemeClr val="dk1"/>
              </a:buClr>
              <a:buSzPts val="1100"/>
              <a:buFont typeface="Arial"/>
              <a:buNone/>
            </a:pPr>
            <a:endParaRPr sz="32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19" name="Google Shape;719;p104"/>
          <p:cNvSpPr txBox="1">
            <a:spLocks noGrp="1"/>
          </p:cNvSpPr>
          <p:nvPr>
            <p:ph type="body" idx="1"/>
          </p:nvPr>
        </p:nvSpPr>
        <p:spPr>
          <a:xfrm>
            <a:off x="794625" y="2190750"/>
            <a:ext cx="88746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ようになる 			Trở nên, trở thành</a:t>
            </a: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720" name="Google Shape;720;p10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61</a:t>
            </a:fld>
            <a:endParaRPr/>
          </a:p>
        </p:txBody>
      </p:sp>
      <p:sp>
        <p:nvSpPr>
          <p:cNvPr id="721" name="Google Shape;721;p104"/>
          <p:cNvSpPr txBox="1"/>
          <p:nvPr/>
        </p:nvSpPr>
        <p:spPr>
          <a:xfrm>
            <a:off x="1170000" y="5613850"/>
            <a:ext cx="11834700" cy="1908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a:solidFill>
                  <a:schemeClr val="dk1"/>
                </a:solidFill>
              </a:rPr>
              <a:t>例文：</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・毎日、日本のテレビを見たら日本人の話が分かるようになりました。</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・薬を飲んで、よく寝られるようになりました。</a:t>
            </a:r>
            <a:endParaRPr sz="2800">
              <a:solidFill>
                <a:schemeClr val="dk1"/>
              </a:solidFill>
            </a:endParaRPr>
          </a:p>
        </p:txBody>
      </p:sp>
      <p:sp>
        <p:nvSpPr>
          <p:cNvPr id="722" name="Google Shape;722;p104"/>
          <p:cNvSpPr txBox="1"/>
          <p:nvPr/>
        </p:nvSpPr>
        <p:spPr>
          <a:xfrm>
            <a:off x="1170000" y="3497988"/>
            <a:ext cx="10931400" cy="6156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b="1">
                <a:solidFill>
                  <a:schemeClr val="dk1"/>
                </a:solidFill>
              </a:rPr>
              <a:t>意味：</a:t>
            </a:r>
            <a:r>
              <a:rPr lang="en-US" sz="2800">
                <a:solidFill>
                  <a:schemeClr val="dk1"/>
                </a:solidFill>
                <a:highlight>
                  <a:srgbClr val="FFFFFF"/>
                </a:highlight>
              </a:rPr>
              <a:t>Dùng để biểu hiện sự thay đổi trạng thái của sự vật</a:t>
            </a:r>
            <a:endParaRPr sz="2800">
              <a:solidFill>
                <a:schemeClr val="dk1"/>
              </a:solidFill>
              <a:highlight>
                <a:srgbClr val="FFFFFF"/>
              </a:highlight>
            </a:endParaRPr>
          </a:p>
        </p:txBody>
      </p:sp>
      <p:sp>
        <p:nvSpPr>
          <p:cNvPr id="723" name="Google Shape;723;p104"/>
          <p:cNvSpPr txBox="1"/>
          <p:nvPr/>
        </p:nvSpPr>
        <p:spPr>
          <a:xfrm>
            <a:off x="1170000" y="4555925"/>
            <a:ext cx="627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r>
              <a:rPr lang="en-US" sz="2800">
                <a:solidFill>
                  <a:schemeClr val="dk1"/>
                </a:solidFill>
              </a:rPr>
              <a:t>Vる＋ようになる</a:t>
            </a:r>
            <a:endParaRPr sz="28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0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729" name="Google Shape;729;p105"/>
          <p:cNvSpPr txBox="1">
            <a:spLocks noGrp="1"/>
          </p:cNvSpPr>
          <p:nvPr>
            <p:ph type="body" idx="1"/>
          </p:nvPr>
        </p:nvSpPr>
        <p:spPr>
          <a:xfrm>
            <a:off x="794625" y="2190750"/>
            <a:ext cx="88746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ため（に） 			Vì, để</a:t>
            </a: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730" name="Google Shape;730;p10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62</a:t>
            </a:fld>
            <a:endParaRPr/>
          </a:p>
        </p:txBody>
      </p:sp>
      <p:sp>
        <p:nvSpPr>
          <p:cNvPr id="731" name="Google Shape;731;p105"/>
          <p:cNvSpPr txBox="1"/>
          <p:nvPr/>
        </p:nvSpPr>
        <p:spPr>
          <a:xfrm>
            <a:off x="1170000" y="5869175"/>
            <a:ext cx="11834700" cy="2555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a:solidFill>
                  <a:schemeClr val="dk1"/>
                </a:solidFill>
              </a:rPr>
              <a:t>例文：</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・息子</a:t>
            </a:r>
            <a:r>
              <a:rPr lang="en-US" sz="2800" u="sng">
                <a:solidFill>
                  <a:srgbClr val="CC0000"/>
                </a:solidFill>
              </a:rPr>
              <a:t>を</a:t>
            </a:r>
            <a:r>
              <a:rPr lang="en-US" sz="2800">
                <a:solidFill>
                  <a:srgbClr val="CC0000"/>
                </a:solidFill>
              </a:rPr>
              <a:t> </a:t>
            </a:r>
            <a:r>
              <a:rPr lang="en-US" sz="2800" u="sng">
                <a:solidFill>
                  <a:srgbClr val="CC0000"/>
                </a:solidFill>
              </a:rPr>
              <a:t>留学させる</a:t>
            </a:r>
            <a:r>
              <a:rPr lang="en-US" sz="2800">
                <a:solidFill>
                  <a:schemeClr val="dk1"/>
                </a:solidFill>
              </a:rPr>
              <a:t>ために、大金を使った。→ Mục đích</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・息子</a:t>
            </a:r>
            <a:r>
              <a:rPr lang="en-US" sz="2800" u="sng">
                <a:solidFill>
                  <a:srgbClr val="CC0000"/>
                </a:solidFill>
              </a:rPr>
              <a:t>が</a:t>
            </a:r>
            <a:r>
              <a:rPr lang="en-US" sz="2800">
                <a:solidFill>
                  <a:srgbClr val="CC0000"/>
                </a:solidFill>
              </a:rPr>
              <a:t> </a:t>
            </a:r>
            <a:r>
              <a:rPr lang="en-US" sz="2800" u="sng">
                <a:solidFill>
                  <a:srgbClr val="CC0000"/>
                </a:solidFill>
              </a:rPr>
              <a:t>留学する</a:t>
            </a:r>
            <a:r>
              <a:rPr lang="en-US" sz="2800">
                <a:solidFill>
                  <a:schemeClr val="dk1"/>
                </a:solidFill>
              </a:rPr>
              <a:t>ために、大金を使った。　→ Nguyên nhân</a:t>
            </a:r>
            <a:endParaRPr sz="2800">
              <a:solidFill>
                <a:schemeClr val="dk1"/>
              </a:solidFill>
            </a:endParaRPr>
          </a:p>
          <a:p>
            <a:pPr marL="0" lvl="0" indent="0" algn="l" rtl="0">
              <a:lnSpc>
                <a:spcPct val="150000"/>
              </a:lnSpc>
              <a:spcBef>
                <a:spcPts val="0"/>
              </a:spcBef>
              <a:spcAft>
                <a:spcPts val="0"/>
              </a:spcAft>
              <a:buNone/>
            </a:pPr>
            <a:endParaRPr sz="2800">
              <a:solidFill>
                <a:schemeClr val="dk1"/>
              </a:solidFill>
            </a:endParaRPr>
          </a:p>
        </p:txBody>
      </p:sp>
      <p:sp>
        <p:nvSpPr>
          <p:cNvPr id="732" name="Google Shape;732;p105"/>
          <p:cNvSpPr txBox="1"/>
          <p:nvPr/>
        </p:nvSpPr>
        <p:spPr>
          <a:xfrm>
            <a:off x="1170000" y="3497988"/>
            <a:ext cx="10931400" cy="10467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b="1">
                <a:solidFill>
                  <a:schemeClr val="dk1"/>
                </a:solidFill>
              </a:rPr>
              <a:t>意味：</a:t>
            </a:r>
            <a:r>
              <a:rPr lang="en-US" sz="2800">
                <a:solidFill>
                  <a:schemeClr val="dk1"/>
                </a:solidFill>
                <a:highlight>
                  <a:srgbClr val="FFFFFF"/>
                </a:highlight>
              </a:rPr>
              <a:t>Dùng để diễn tả mục đích để làm gì (gần giống ように）</a:t>
            </a:r>
            <a:br>
              <a:rPr lang="en-US" sz="2800">
                <a:solidFill>
                  <a:schemeClr val="dk1"/>
                </a:solidFill>
                <a:highlight>
                  <a:srgbClr val="FFFFFF"/>
                </a:highlight>
              </a:rPr>
            </a:br>
            <a:r>
              <a:rPr lang="en-US" sz="2800">
                <a:solidFill>
                  <a:schemeClr val="dk1"/>
                </a:solidFill>
                <a:highlight>
                  <a:srgbClr val="FFFFFF"/>
                </a:highlight>
              </a:rPr>
              <a:t>　　　Dùng để diễn tả nguyên nhân</a:t>
            </a:r>
            <a:endParaRPr sz="2800">
              <a:solidFill>
                <a:schemeClr val="dk1"/>
              </a:solidFill>
              <a:highlight>
                <a:srgbClr val="FFFFFF"/>
              </a:highlight>
            </a:endParaRPr>
          </a:p>
        </p:txBody>
      </p:sp>
      <p:sp>
        <p:nvSpPr>
          <p:cNvPr id="733" name="Google Shape;733;p105"/>
          <p:cNvSpPr txBox="1"/>
          <p:nvPr/>
        </p:nvSpPr>
        <p:spPr>
          <a:xfrm>
            <a:off x="1170000" y="4771475"/>
            <a:ext cx="6273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r>
              <a:rPr lang="en-US" sz="2800">
                <a:solidFill>
                  <a:schemeClr val="dk1"/>
                </a:solidFill>
              </a:rPr>
              <a:t>Vる＋ため</a:t>
            </a:r>
            <a:endParaRPr sz="2800">
              <a:solidFill>
                <a:schemeClr val="dk1"/>
              </a:solidFill>
            </a:endParaRPr>
          </a:p>
          <a:p>
            <a:pPr marL="0" lvl="0" indent="0" algn="l" rtl="0">
              <a:spcBef>
                <a:spcPts val="0"/>
              </a:spcBef>
              <a:spcAft>
                <a:spcPts val="0"/>
              </a:spcAft>
              <a:buNone/>
            </a:pPr>
            <a:r>
              <a:rPr lang="en-US" sz="2800">
                <a:solidFill>
                  <a:schemeClr val="dk1"/>
                </a:solidFill>
              </a:rPr>
              <a:t>　　　　N　＋のため</a:t>
            </a:r>
            <a:endParaRPr sz="28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IPv6</a:t>
            </a:r>
            <a:endParaRPr b="0"/>
          </a:p>
        </p:txBody>
      </p:sp>
      <p:sp>
        <p:nvSpPr>
          <p:cNvPr id="739" name="Google Shape;739;p10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63</a:t>
            </a:fld>
            <a:endParaRPr/>
          </a:p>
        </p:txBody>
      </p:sp>
      <p:sp>
        <p:nvSpPr>
          <p:cNvPr id="740" name="Google Shape;740;p106"/>
          <p:cNvSpPr txBox="1"/>
          <p:nvPr/>
        </p:nvSpPr>
        <p:spPr>
          <a:xfrm>
            <a:off x="450800" y="2401975"/>
            <a:ext cx="11919000" cy="6808200"/>
          </a:xfrm>
          <a:prstGeom prst="rect">
            <a:avLst/>
          </a:prstGeom>
          <a:noFill/>
          <a:ln>
            <a:noFill/>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3200" dirty="0" err="1">
                <a:solidFill>
                  <a:schemeClr val="dk1"/>
                </a:solidFill>
              </a:rPr>
              <a:t>世界中でインターネットが使われるようになり、IPアドレス</a:t>
            </a:r>
            <a:br>
              <a:rPr lang="en-US" sz="3200" dirty="0">
                <a:solidFill>
                  <a:schemeClr val="dk1"/>
                </a:solidFill>
              </a:rPr>
            </a:br>
            <a:r>
              <a:rPr lang="en-US" sz="3200" dirty="0" err="1">
                <a:solidFill>
                  <a:schemeClr val="dk1"/>
                </a:solidFill>
              </a:rPr>
              <a:t>不足を解消するため、次世代のプロトコルが考え出された</a:t>
            </a:r>
            <a:r>
              <a:rPr lang="en-US" sz="3200" dirty="0">
                <a:solidFill>
                  <a:schemeClr val="dk1"/>
                </a:solidFill>
              </a:rPr>
              <a:t>。</a:t>
            </a:r>
            <a:br>
              <a:rPr lang="en-US" sz="3200" dirty="0">
                <a:solidFill>
                  <a:schemeClr val="dk1"/>
                </a:solidFill>
              </a:rPr>
            </a:br>
            <a:r>
              <a:rPr lang="en-US" sz="3200" dirty="0">
                <a:solidFill>
                  <a:schemeClr val="dk1"/>
                </a:solidFill>
              </a:rPr>
              <a:t>これをIPv6といいます。</a:t>
            </a:r>
            <a:endParaRPr sz="3200" dirty="0">
              <a:solidFill>
                <a:schemeClr val="dk1"/>
              </a:solidFill>
            </a:endParaRPr>
          </a:p>
          <a:p>
            <a:pPr marL="0" lvl="0" indent="0" algn="just" rtl="0">
              <a:lnSpc>
                <a:spcPct val="115000"/>
              </a:lnSpc>
              <a:spcBef>
                <a:spcPts val="2500"/>
              </a:spcBef>
              <a:spcAft>
                <a:spcPts val="0"/>
              </a:spcAft>
              <a:buClr>
                <a:schemeClr val="dk1"/>
              </a:buClr>
              <a:buSzPts val="1100"/>
              <a:buFont typeface="Arial"/>
              <a:buNone/>
            </a:pPr>
            <a:r>
              <a:rPr lang="en-US" sz="3200" dirty="0">
                <a:solidFill>
                  <a:schemeClr val="dk1"/>
                </a:solidFill>
              </a:rPr>
              <a:t>IPv6では、IPアドレスは128ビットで構成され、約340澗個の    </a:t>
            </a:r>
            <a:r>
              <a:rPr lang="en-US" sz="3200" dirty="0" err="1">
                <a:solidFill>
                  <a:schemeClr val="dk1"/>
                </a:solidFill>
              </a:rPr>
              <a:t>IPアドレスが使える</a:t>
            </a:r>
            <a:r>
              <a:rPr lang="en-US" sz="3200" u="sng" dirty="0" err="1">
                <a:solidFill>
                  <a:schemeClr val="accent5"/>
                </a:solidFill>
              </a:rPr>
              <a:t>ようになります</a:t>
            </a:r>
            <a:r>
              <a:rPr lang="en-US" sz="3200" dirty="0">
                <a:solidFill>
                  <a:schemeClr val="dk1"/>
                </a:solidFill>
              </a:rPr>
              <a:t>。</a:t>
            </a:r>
            <a:endParaRPr sz="3200" dirty="0">
              <a:solidFill>
                <a:schemeClr val="dk1"/>
              </a:solidFill>
            </a:endParaRPr>
          </a:p>
          <a:p>
            <a:pPr marL="0" lvl="0" indent="0" algn="just" rtl="0">
              <a:lnSpc>
                <a:spcPct val="115000"/>
              </a:lnSpc>
              <a:spcBef>
                <a:spcPts val="2500"/>
              </a:spcBef>
              <a:spcAft>
                <a:spcPts val="0"/>
              </a:spcAft>
              <a:buClr>
                <a:schemeClr val="dk1"/>
              </a:buClr>
              <a:buSzPts val="1100"/>
              <a:buFont typeface="Arial"/>
              <a:buNone/>
            </a:pPr>
            <a:r>
              <a:rPr lang="en-US" sz="3200" dirty="0">
                <a:solidFill>
                  <a:schemeClr val="dk1"/>
                </a:solidFill>
              </a:rPr>
              <a:t>IPアドレス表記法</a:t>
            </a:r>
            <a:r>
              <a:rPr lang="en-US" sz="3200" u="sng" dirty="0">
                <a:solidFill>
                  <a:srgbClr val="CC0000"/>
                </a:solidFill>
              </a:rPr>
              <a:t>として</a:t>
            </a:r>
            <a:r>
              <a:rPr lang="en-US" sz="3200" dirty="0">
                <a:solidFill>
                  <a:schemeClr val="dk1"/>
                </a:solidFill>
              </a:rPr>
              <a:t>、アドレスの16進数表記を4文字</a:t>
            </a:r>
            <a:br>
              <a:rPr lang="en-US" sz="3200" dirty="0">
                <a:solidFill>
                  <a:schemeClr val="dk1"/>
                </a:solidFill>
              </a:rPr>
            </a:br>
            <a:r>
              <a:rPr lang="en-US" sz="3200" dirty="0">
                <a:solidFill>
                  <a:schemeClr val="dk1"/>
                </a:solidFill>
              </a:rPr>
              <a:t>（16ビット）ずつコロン（:）</a:t>
            </a:r>
            <a:r>
              <a:rPr lang="en-US" sz="3200" dirty="0" err="1">
                <a:solidFill>
                  <a:schemeClr val="dk1"/>
                </a:solidFill>
              </a:rPr>
              <a:t>で区切る方法があります</a:t>
            </a:r>
            <a:r>
              <a:rPr lang="en-US" sz="3200" dirty="0">
                <a:solidFill>
                  <a:schemeClr val="dk1"/>
                </a:solidFill>
              </a:rPr>
              <a:t>。</a:t>
            </a:r>
            <a:endParaRPr sz="3200" dirty="0">
              <a:solidFill>
                <a:schemeClr val="dk1"/>
              </a:solidFill>
            </a:endParaRPr>
          </a:p>
          <a:p>
            <a:pPr marL="0" lvl="0" indent="0" algn="just" rtl="0">
              <a:lnSpc>
                <a:spcPct val="115000"/>
              </a:lnSpc>
              <a:spcBef>
                <a:spcPts val="2500"/>
              </a:spcBef>
              <a:spcAft>
                <a:spcPts val="0"/>
              </a:spcAft>
              <a:buClr>
                <a:schemeClr val="dk1"/>
              </a:buClr>
              <a:buSzPts val="1100"/>
              <a:buFont typeface="Arial"/>
              <a:buNone/>
            </a:pPr>
            <a:endParaRPr sz="3200" dirty="0">
              <a:solidFill>
                <a:schemeClr val="dk1"/>
              </a:solidFill>
            </a:endParaRPr>
          </a:p>
          <a:p>
            <a:pPr marL="0" lvl="0" indent="0" algn="just" rtl="0">
              <a:lnSpc>
                <a:spcPct val="115000"/>
              </a:lnSpc>
              <a:spcBef>
                <a:spcPts val="2500"/>
              </a:spcBef>
              <a:spcAft>
                <a:spcPts val="2500"/>
              </a:spcAft>
              <a:buClr>
                <a:schemeClr val="dk1"/>
              </a:buClr>
              <a:buSzPts val="1100"/>
              <a:buFont typeface="Arial"/>
              <a:buNone/>
            </a:pPr>
            <a:endParaRPr sz="3200" dirty="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IPv6</a:t>
            </a:r>
            <a:endParaRPr b="0"/>
          </a:p>
        </p:txBody>
      </p:sp>
      <p:sp>
        <p:nvSpPr>
          <p:cNvPr id="746" name="Google Shape;746;p10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64</a:t>
            </a:fld>
            <a:endParaRPr/>
          </a:p>
        </p:txBody>
      </p:sp>
      <p:sp>
        <p:nvSpPr>
          <p:cNvPr id="747" name="Google Shape;747;p107"/>
          <p:cNvSpPr txBox="1"/>
          <p:nvPr/>
        </p:nvSpPr>
        <p:spPr>
          <a:xfrm>
            <a:off x="879350" y="2401975"/>
            <a:ext cx="11246100" cy="1326600"/>
          </a:xfrm>
          <a:prstGeom prst="rect">
            <a:avLst/>
          </a:prstGeom>
          <a:noFill/>
          <a:ln>
            <a:noFill/>
          </a:ln>
        </p:spPr>
        <p:txBody>
          <a:bodyPr spcFirstLastPara="1" wrap="square" lIns="50800" tIns="50800" rIns="50800" bIns="50800" anchor="t" anchorCtr="0">
            <a:normAutofit fontScale="92500" lnSpcReduction="20000"/>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IPv6の場合</a:t>
            </a:r>
            <a:endParaRPr sz="3200">
              <a:solidFill>
                <a:schemeClr val="dk1"/>
              </a:solidFill>
            </a:endParaRPr>
          </a:p>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16ビットずつ8つに分割し、それぞれを16進数で表示します</a:t>
            </a:r>
            <a:endParaRPr sz="3200">
              <a:solidFill>
                <a:schemeClr val="dk1"/>
              </a:solidFill>
            </a:endParaRPr>
          </a:p>
        </p:txBody>
      </p:sp>
      <p:pic>
        <p:nvPicPr>
          <p:cNvPr id="748" name="Google Shape;748;p107"/>
          <p:cNvPicPr preferRelativeResize="0"/>
          <p:nvPr/>
        </p:nvPicPr>
        <p:blipFill rotWithShape="1">
          <a:blip r:embed="rId3">
            <a:alphaModFix/>
          </a:blip>
          <a:srcRect b="12732"/>
          <a:stretch/>
        </p:blipFill>
        <p:spPr>
          <a:xfrm>
            <a:off x="863600" y="3680763"/>
            <a:ext cx="11125226" cy="1014125"/>
          </a:xfrm>
          <a:prstGeom prst="rect">
            <a:avLst/>
          </a:prstGeom>
          <a:noFill/>
          <a:ln>
            <a:noFill/>
          </a:ln>
        </p:spPr>
      </p:pic>
      <p:pic>
        <p:nvPicPr>
          <p:cNvPr id="749" name="Google Shape;749;p107"/>
          <p:cNvPicPr preferRelativeResize="0"/>
          <p:nvPr/>
        </p:nvPicPr>
        <p:blipFill>
          <a:blip r:embed="rId4">
            <a:alphaModFix/>
          </a:blip>
          <a:stretch>
            <a:fillRect/>
          </a:stretch>
        </p:blipFill>
        <p:spPr>
          <a:xfrm>
            <a:off x="1346663" y="6793663"/>
            <a:ext cx="10311465" cy="1162050"/>
          </a:xfrm>
          <a:prstGeom prst="rect">
            <a:avLst/>
          </a:prstGeom>
          <a:noFill/>
          <a:ln w="19050" cap="flat" cmpd="sng">
            <a:solidFill>
              <a:schemeClr val="dk2"/>
            </a:solidFill>
            <a:prstDash val="solid"/>
            <a:round/>
            <a:headEnd type="none" w="sm" len="sm"/>
            <a:tailEnd type="none" w="sm" len="sm"/>
          </a:ln>
        </p:spPr>
      </p:pic>
      <p:sp>
        <p:nvSpPr>
          <p:cNvPr id="750" name="Google Shape;750;p107"/>
          <p:cNvSpPr txBox="1"/>
          <p:nvPr/>
        </p:nvSpPr>
        <p:spPr>
          <a:xfrm>
            <a:off x="803163" y="5824200"/>
            <a:ext cx="11246100" cy="1367400"/>
          </a:xfrm>
          <a:prstGeom prst="rect">
            <a:avLst/>
          </a:prstGeom>
          <a:noFill/>
          <a:ln>
            <a:noFill/>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3200">
                <a:solidFill>
                  <a:schemeClr val="dk1"/>
                </a:solidFill>
              </a:rPr>
              <a:t>IPv4とIPv6による使えるIPアドレス数</a:t>
            </a:r>
            <a:endParaRPr sz="3200">
              <a:solidFill>
                <a:schemeClr val="dk1"/>
              </a:solidFill>
            </a:endParaRPr>
          </a:p>
          <a:p>
            <a:pPr marL="0" lvl="0" indent="0" algn="just" rtl="0">
              <a:lnSpc>
                <a:spcPct val="115000"/>
              </a:lnSpc>
              <a:spcBef>
                <a:spcPts val="2500"/>
              </a:spcBef>
              <a:spcAft>
                <a:spcPts val="2500"/>
              </a:spcAft>
              <a:buClr>
                <a:schemeClr val="dk1"/>
              </a:buClr>
              <a:buSzPts val="1100"/>
              <a:buFont typeface="Arial"/>
              <a:buNone/>
            </a:pPr>
            <a:endParaRPr sz="3200">
              <a:solidFill>
                <a:schemeClr val="dk1"/>
              </a:solidFill>
            </a:endParaRPr>
          </a:p>
        </p:txBody>
      </p:sp>
      <p:sp>
        <p:nvSpPr>
          <p:cNvPr id="751" name="Google Shape;751;p107"/>
          <p:cNvSpPr txBox="1"/>
          <p:nvPr/>
        </p:nvSpPr>
        <p:spPr>
          <a:xfrm>
            <a:off x="955567" y="8221450"/>
            <a:ext cx="3846000" cy="1367400"/>
          </a:xfrm>
          <a:prstGeom prst="rect">
            <a:avLst/>
          </a:prstGeom>
          <a:noFill/>
          <a:ln>
            <a:noFill/>
          </a:ln>
        </p:spPr>
        <p:txBody>
          <a:bodyPr spcFirstLastPara="1" wrap="square" lIns="50800" tIns="50800" rIns="50800" bIns="50800" anchor="t" anchorCtr="0">
            <a:normAutofit fontScale="92500" lnSpcReduction="10000"/>
          </a:bodyPr>
          <a:lstStyle/>
          <a:p>
            <a:pPr marL="0" marR="0" lvl="0" indent="0" algn="just" rtl="0">
              <a:lnSpc>
                <a:spcPct val="95000"/>
              </a:lnSpc>
              <a:spcBef>
                <a:spcPts val="0"/>
              </a:spcBef>
              <a:spcAft>
                <a:spcPts val="0"/>
              </a:spcAft>
              <a:buClr>
                <a:schemeClr val="dk1"/>
              </a:buClr>
              <a:buSzPts val="1100"/>
              <a:buFont typeface="Arial"/>
              <a:buNone/>
            </a:pPr>
            <a:r>
              <a:rPr lang="en-US" sz="2600" b="1">
                <a:solidFill>
                  <a:schemeClr val="dk1"/>
                </a:solidFill>
              </a:rPr>
              <a:t>IPv4：4,29 x 10^9個　</a:t>
            </a:r>
            <a:endParaRPr sz="2600" b="1">
              <a:solidFill>
                <a:schemeClr val="dk1"/>
              </a:solidFill>
            </a:endParaRPr>
          </a:p>
          <a:p>
            <a:pPr marL="0" marR="0" lvl="0" indent="0" algn="just" rtl="0">
              <a:lnSpc>
                <a:spcPct val="95000"/>
              </a:lnSpc>
              <a:spcBef>
                <a:spcPts val="2500"/>
              </a:spcBef>
              <a:spcAft>
                <a:spcPts val="2500"/>
              </a:spcAft>
              <a:buClr>
                <a:schemeClr val="dk1"/>
              </a:buClr>
              <a:buSzPts val="1100"/>
              <a:buFont typeface="Arial"/>
              <a:buNone/>
            </a:pPr>
            <a:r>
              <a:rPr lang="en-US" sz="2600" b="1">
                <a:solidFill>
                  <a:schemeClr val="dk1"/>
                </a:solidFill>
              </a:rPr>
              <a:t>IPv6：3,4 x 10^38個</a:t>
            </a:r>
            <a:endParaRPr sz="2600" b="1">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DNS</a:t>
            </a:r>
            <a:endParaRPr/>
          </a:p>
        </p:txBody>
      </p:sp>
      <p:sp>
        <p:nvSpPr>
          <p:cNvPr id="757" name="Google Shape;757;p10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0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DNS</a:t>
            </a:r>
            <a:endParaRPr b="0"/>
          </a:p>
        </p:txBody>
      </p:sp>
      <p:sp>
        <p:nvSpPr>
          <p:cNvPr id="763" name="Google Shape;763;p10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66</a:t>
            </a:fld>
            <a:endParaRPr/>
          </a:p>
        </p:txBody>
      </p:sp>
      <p:sp>
        <p:nvSpPr>
          <p:cNvPr id="764" name="Google Shape;764;p109"/>
          <p:cNvSpPr txBox="1"/>
          <p:nvPr/>
        </p:nvSpPr>
        <p:spPr>
          <a:xfrm>
            <a:off x="645500" y="2294038"/>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t>前ページで説明したように、IPアドレスは「203.216.247.249」のような表記になりますが、それでもやはりすぐには覚えられません。</a:t>
            </a:r>
            <a:endParaRPr sz="3200"/>
          </a:p>
          <a:p>
            <a:pPr marL="0" lvl="0" indent="0" algn="l" rtl="0">
              <a:lnSpc>
                <a:spcPct val="115000"/>
              </a:lnSpc>
              <a:spcBef>
                <a:spcPts val="2500"/>
              </a:spcBef>
              <a:spcAft>
                <a:spcPts val="0"/>
              </a:spcAft>
              <a:buClr>
                <a:schemeClr val="dk1"/>
              </a:buClr>
              <a:buSzPts val="1100"/>
              <a:buFont typeface="Arial"/>
              <a:buNone/>
            </a:pPr>
            <a:r>
              <a:rPr lang="en-US" sz="3200"/>
              <a:t>そこでさらに分かりやすく文字や数字を使って「yahoo.co.jp」のような別名をつけることにしました。これがドメイン名</a:t>
            </a:r>
            <a:br>
              <a:rPr lang="en-US" sz="3200"/>
            </a:br>
            <a:r>
              <a:rPr lang="en-US" sz="3200"/>
              <a:t>（ホスト名）です。</a:t>
            </a:r>
            <a:endParaRPr sz="3200"/>
          </a:p>
          <a:p>
            <a:pPr marL="0" lvl="0" indent="0" algn="l" rtl="0">
              <a:lnSpc>
                <a:spcPct val="115000"/>
              </a:lnSpc>
              <a:spcBef>
                <a:spcPts val="2500"/>
              </a:spcBef>
              <a:spcAft>
                <a:spcPts val="2500"/>
              </a:spcAft>
              <a:buClr>
                <a:schemeClr val="dk1"/>
              </a:buClr>
              <a:buSzPts val="1100"/>
              <a:buFont typeface="Arial"/>
              <a:buNone/>
            </a:pPr>
            <a:r>
              <a:rPr lang="en-US" sz="3200"/>
              <a:t>IPアドレスとドメイン名は、対応していないと混乱してしまいます。IPアドレスとドメイン名の対応付けを管理する仕組みをDNSといいます。</a:t>
            </a:r>
            <a:endParaRPr sz="32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0661E7-D72E-4580-9974-1E78937C060F}"/>
              </a:ext>
            </a:extLst>
          </p:cNvPr>
          <p:cNvSpPr>
            <a:spLocks noGrp="1"/>
          </p:cNvSpPr>
          <p:nvPr>
            <p:ph type="title"/>
          </p:nvPr>
        </p:nvSpPr>
        <p:spPr>
          <a:xfrm>
            <a:off x="1270000" y="111017"/>
            <a:ext cx="11099700" cy="8694316"/>
          </a:xfrm>
        </p:spPr>
        <p:txBody>
          <a:bodyPr/>
          <a:lstStyle/>
          <a:p>
            <a:r>
              <a:rPr lang="en-US" sz="2800" dirty="0" err="1"/>
              <a:t>Như</a:t>
            </a:r>
            <a:r>
              <a:rPr lang="en-US" sz="2800" dirty="0"/>
              <a:t> </a:t>
            </a:r>
            <a:r>
              <a:rPr lang="en-US" sz="2800" dirty="0" err="1"/>
              <a:t>đã</a:t>
            </a:r>
            <a:r>
              <a:rPr lang="en-US" sz="2800" dirty="0"/>
              <a:t> </a:t>
            </a:r>
            <a:r>
              <a:rPr lang="en-US" sz="2800" dirty="0" err="1"/>
              <a:t>giải</a:t>
            </a:r>
            <a:r>
              <a:rPr lang="en-US" sz="2800" dirty="0"/>
              <a:t> </a:t>
            </a:r>
            <a:r>
              <a:rPr lang="en-US" sz="2800" dirty="0" err="1"/>
              <a:t>thích</a:t>
            </a:r>
            <a:r>
              <a:rPr lang="en-US" sz="2800" dirty="0"/>
              <a:t> ở </a:t>
            </a:r>
            <a:r>
              <a:rPr lang="en-US" sz="2800" dirty="0" err="1"/>
              <a:t>trang</a:t>
            </a:r>
            <a:r>
              <a:rPr lang="en-US" sz="2800" dirty="0"/>
              <a:t> </a:t>
            </a:r>
            <a:r>
              <a:rPr lang="en-US" sz="2800" dirty="0" err="1"/>
              <a:t>trước</a:t>
            </a:r>
            <a:r>
              <a:rPr lang="en-US" sz="2800" dirty="0"/>
              <a:t>, </a:t>
            </a:r>
            <a:r>
              <a:rPr lang="en-US" sz="2800" dirty="0" err="1"/>
              <a:t>địa</a:t>
            </a:r>
            <a:r>
              <a:rPr lang="en-US" sz="2800" dirty="0"/>
              <a:t> </a:t>
            </a:r>
            <a:r>
              <a:rPr lang="en-US" sz="2800" dirty="0" err="1"/>
              <a:t>chỉ</a:t>
            </a:r>
            <a:r>
              <a:rPr lang="en-US" sz="2800" dirty="0"/>
              <a:t> IP </a:t>
            </a:r>
            <a:r>
              <a:rPr lang="en-US" sz="2800" dirty="0" err="1"/>
              <a:t>được</a:t>
            </a:r>
            <a:r>
              <a:rPr lang="en-US" sz="2800" dirty="0"/>
              <a:t> </a:t>
            </a:r>
            <a:r>
              <a:rPr lang="en-US" sz="2800" dirty="0" err="1"/>
              <a:t>biểu</a:t>
            </a:r>
            <a:r>
              <a:rPr lang="en-US" sz="2800" dirty="0"/>
              <a:t> </a:t>
            </a:r>
            <a:r>
              <a:rPr lang="en-US" sz="2800" dirty="0" err="1"/>
              <a:t>diễn</a:t>
            </a:r>
            <a:r>
              <a:rPr lang="en-US" sz="2800" dirty="0"/>
              <a:t> </a:t>
            </a:r>
            <a:r>
              <a:rPr lang="en-US" sz="2800" dirty="0" err="1"/>
              <a:t>như</a:t>
            </a:r>
            <a:r>
              <a:rPr lang="en-US" sz="2800" dirty="0"/>
              <a:t> </a:t>
            </a:r>
            <a:r>
              <a:rPr lang="en-US" sz="2800" dirty="0" err="1"/>
              <a:t>là</a:t>
            </a:r>
            <a:r>
              <a:rPr lang="en-US" sz="2800" dirty="0"/>
              <a:t> </a:t>
            </a:r>
            <a:r>
              <a:rPr lang="vi-VN" sz="2400" dirty="0"/>
              <a:t>203.216.247.249</a:t>
            </a:r>
            <a:r>
              <a:rPr lang="en-US" sz="2400" dirty="0"/>
              <a:t> </a:t>
            </a:r>
            <a:r>
              <a:rPr lang="en-US" sz="2400" dirty="0" err="1"/>
              <a:t>nhưng</a:t>
            </a:r>
            <a:r>
              <a:rPr lang="en-US" sz="2400" dirty="0"/>
              <a:t> </a:t>
            </a:r>
            <a:r>
              <a:rPr lang="en-US" sz="2400" dirty="0" err="1"/>
              <a:t>cho</a:t>
            </a:r>
            <a:r>
              <a:rPr lang="en-US" sz="2400" dirty="0"/>
              <a:t> </a:t>
            </a:r>
            <a:r>
              <a:rPr lang="en-US" sz="2400" dirty="0" err="1"/>
              <a:t>dù</a:t>
            </a:r>
            <a:r>
              <a:rPr lang="en-US" sz="2400" dirty="0"/>
              <a:t> </a:t>
            </a:r>
            <a:r>
              <a:rPr lang="en-US" sz="2400" dirty="0" err="1"/>
              <a:t>như</a:t>
            </a:r>
            <a:r>
              <a:rPr lang="en-US" sz="2400" dirty="0"/>
              <a:t> </a:t>
            </a:r>
            <a:r>
              <a:rPr lang="en-US" sz="2400" dirty="0" err="1"/>
              <a:t>vẫn</a:t>
            </a:r>
            <a:r>
              <a:rPr lang="en-US" sz="2400" dirty="0"/>
              <a:t> </a:t>
            </a:r>
            <a:r>
              <a:rPr lang="en-US" sz="2400" dirty="0" err="1"/>
              <a:t>vẫn</a:t>
            </a:r>
            <a:r>
              <a:rPr lang="en-US" sz="2400" dirty="0"/>
              <a:t> ko </a:t>
            </a:r>
            <a:r>
              <a:rPr lang="en-US" sz="2400" dirty="0" err="1"/>
              <a:t>thể</a:t>
            </a:r>
            <a:r>
              <a:rPr lang="en-US" sz="2400" dirty="0"/>
              <a:t> </a:t>
            </a:r>
            <a:r>
              <a:rPr lang="en-US" sz="2400" dirty="0" err="1"/>
              <a:t>nhớ</a:t>
            </a:r>
            <a:r>
              <a:rPr lang="en-US" sz="2400" dirty="0"/>
              <a:t> </a:t>
            </a:r>
            <a:r>
              <a:rPr lang="en-US" sz="2400" dirty="0" err="1"/>
              <a:t>ngay</a:t>
            </a:r>
            <a:r>
              <a:rPr lang="en-US" sz="2400" dirty="0"/>
              <a:t> </a:t>
            </a:r>
            <a:r>
              <a:rPr lang="en-US" sz="2400" dirty="0" err="1"/>
              <a:t>được</a:t>
            </a:r>
            <a:r>
              <a:rPr lang="en-US" sz="2400" dirty="0"/>
              <a:t>.</a:t>
            </a:r>
            <a:br>
              <a:rPr lang="en-US" sz="2400" dirty="0"/>
            </a:br>
            <a:br>
              <a:rPr lang="en-US" sz="2400" dirty="0"/>
            </a:br>
            <a:r>
              <a:rPr lang="en-US" sz="2400" dirty="0" err="1"/>
              <a:t>Vì</a:t>
            </a:r>
            <a:r>
              <a:rPr lang="en-US" sz="2400" dirty="0"/>
              <a:t> </a:t>
            </a:r>
            <a:r>
              <a:rPr lang="en-US" sz="2400" dirty="0" err="1"/>
              <a:t>vậv</a:t>
            </a:r>
            <a:r>
              <a:rPr lang="en-US" sz="2400" dirty="0"/>
              <a:t> </a:t>
            </a:r>
            <a:r>
              <a:rPr lang="en-US" sz="2400" dirty="0" err="1"/>
              <a:t>nên</a:t>
            </a:r>
            <a:r>
              <a:rPr lang="en-US" sz="2400" dirty="0"/>
              <a:t> </a:t>
            </a:r>
            <a:r>
              <a:rPr lang="en-US" sz="2400" dirty="0" err="1"/>
              <a:t>để</a:t>
            </a:r>
            <a:r>
              <a:rPr lang="en-US" sz="2400" dirty="0"/>
              <a:t> </a:t>
            </a:r>
            <a:r>
              <a:rPr lang="en-US" sz="2400" dirty="0" err="1"/>
              <a:t>dễ</a:t>
            </a:r>
            <a:r>
              <a:rPr lang="en-US" sz="2400" dirty="0"/>
              <a:t> </a:t>
            </a:r>
            <a:r>
              <a:rPr lang="en-US" sz="2400" dirty="0" err="1"/>
              <a:t>nhớ</a:t>
            </a:r>
            <a:r>
              <a:rPr lang="en-US" sz="2400" dirty="0"/>
              <a:t> </a:t>
            </a:r>
            <a:r>
              <a:rPr lang="en-US" sz="2400" dirty="0" err="1"/>
              <a:t>hơn</a:t>
            </a:r>
            <a:r>
              <a:rPr lang="en-US" sz="2400" dirty="0"/>
              <a:t> </a:t>
            </a:r>
            <a:r>
              <a:rPr lang="en-US" sz="2400" dirty="0" err="1"/>
              <a:t>nữa</a:t>
            </a:r>
            <a:r>
              <a:rPr lang="en-US" sz="2400" dirty="0"/>
              <a:t> </a:t>
            </a:r>
            <a:r>
              <a:rPr lang="en-US" sz="2400" dirty="0" err="1"/>
              <a:t>người</a:t>
            </a:r>
            <a:r>
              <a:rPr lang="en-US" sz="2400" dirty="0"/>
              <a:t> ta </a:t>
            </a:r>
            <a:r>
              <a:rPr lang="en-US" sz="2400" dirty="0" err="1"/>
              <a:t>gán</a:t>
            </a:r>
            <a:r>
              <a:rPr lang="en-US" sz="2400" dirty="0"/>
              <a:t> 1 </a:t>
            </a:r>
            <a:r>
              <a:rPr lang="en-US" sz="2400" dirty="0" err="1"/>
              <a:t>tên</a:t>
            </a:r>
            <a:r>
              <a:rPr lang="en-US" sz="2400" dirty="0"/>
              <a:t> </a:t>
            </a:r>
            <a:r>
              <a:rPr lang="en-US" sz="2400" dirty="0" err="1"/>
              <a:t>khác</a:t>
            </a:r>
            <a:r>
              <a:rPr lang="en-US" sz="2400" dirty="0"/>
              <a:t> </a:t>
            </a:r>
            <a:r>
              <a:rPr lang="en-US" sz="2400" dirty="0" err="1"/>
              <a:t>sử</a:t>
            </a:r>
            <a:r>
              <a:rPr lang="en-US" sz="2400" dirty="0"/>
              <a:t> </a:t>
            </a:r>
            <a:r>
              <a:rPr lang="en-US" sz="2400" dirty="0" err="1"/>
              <a:t>dụng</a:t>
            </a:r>
            <a:r>
              <a:rPr lang="en-US" sz="2400" dirty="0"/>
              <a:t> </a:t>
            </a:r>
            <a:r>
              <a:rPr lang="en-US" sz="2400" dirty="0" err="1"/>
              <a:t>kí</a:t>
            </a:r>
            <a:r>
              <a:rPr lang="en-US" sz="2400" dirty="0"/>
              <a:t> </a:t>
            </a:r>
            <a:r>
              <a:rPr lang="en-US" sz="2400" dirty="0" err="1"/>
              <a:t>tự</a:t>
            </a:r>
            <a:r>
              <a:rPr lang="en-US" sz="2400" dirty="0"/>
              <a:t> </a:t>
            </a:r>
            <a:r>
              <a:rPr lang="en-US" sz="2400" dirty="0" err="1"/>
              <a:t>và</a:t>
            </a:r>
            <a:r>
              <a:rPr lang="en-US" sz="2400" dirty="0"/>
              <a:t> </a:t>
            </a:r>
            <a:r>
              <a:rPr lang="en-US" sz="2400" dirty="0" err="1"/>
              <a:t>chữ</a:t>
            </a:r>
            <a:r>
              <a:rPr lang="en-US" sz="2400" dirty="0"/>
              <a:t> </a:t>
            </a:r>
            <a:r>
              <a:rPr lang="en-US" sz="2400" dirty="0" err="1"/>
              <a:t>số</a:t>
            </a:r>
            <a:r>
              <a:rPr lang="en-US" sz="2400" dirty="0"/>
              <a:t> </a:t>
            </a:r>
            <a:r>
              <a:rPr lang="en-US" sz="2400" dirty="0" err="1"/>
              <a:t>như</a:t>
            </a:r>
            <a:r>
              <a:rPr lang="en-US" sz="2400" dirty="0"/>
              <a:t> </a:t>
            </a:r>
            <a:r>
              <a:rPr lang="en-US" sz="2400" dirty="0" err="1"/>
              <a:t>là</a:t>
            </a:r>
            <a:r>
              <a:rPr lang="en-US" sz="2400" dirty="0"/>
              <a:t> yahoo.co.jp. </a:t>
            </a:r>
            <a:r>
              <a:rPr lang="en-US" sz="2400" dirty="0" err="1"/>
              <a:t>Đây</a:t>
            </a:r>
            <a:r>
              <a:rPr lang="en-US" sz="2400" dirty="0"/>
              <a:t> </a:t>
            </a:r>
            <a:r>
              <a:rPr lang="en-US" sz="2400" dirty="0" err="1"/>
              <a:t>chính</a:t>
            </a:r>
            <a:r>
              <a:rPr lang="en-US" sz="2400" dirty="0"/>
              <a:t> </a:t>
            </a:r>
            <a:r>
              <a:rPr lang="en-US" sz="2400" dirty="0" err="1"/>
              <a:t>là</a:t>
            </a:r>
            <a:r>
              <a:rPr lang="en-US" sz="2400" dirty="0"/>
              <a:t> </a:t>
            </a:r>
            <a:r>
              <a:rPr lang="en-US" sz="2400" dirty="0" err="1"/>
              <a:t>tên</a:t>
            </a:r>
            <a:r>
              <a:rPr lang="en-US" sz="2400" dirty="0"/>
              <a:t> </a:t>
            </a:r>
            <a:r>
              <a:rPr lang="en-US" sz="2400" dirty="0" err="1"/>
              <a:t>miền</a:t>
            </a:r>
            <a:r>
              <a:rPr lang="en-US" sz="2400" dirty="0"/>
              <a:t> ( host name).</a:t>
            </a:r>
            <a:br>
              <a:rPr lang="en-US" sz="2400" dirty="0"/>
            </a:br>
            <a:br>
              <a:rPr lang="en-US" sz="2400" dirty="0"/>
            </a:br>
            <a:r>
              <a:rPr lang="en-US" sz="2400" dirty="0" err="1"/>
              <a:t>Địa</a:t>
            </a:r>
            <a:r>
              <a:rPr lang="en-US" sz="2400" dirty="0"/>
              <a:t> </a:t>
            </a:r>
            <a:r>
              <a:rPr lang="en-US" sz="2400" dirty="0" err="1"/>
              <a:t>chỉ</a:t>
            </a:r>
            <a:r>
              <a:rPr lang="en-US" sz="2400" dirty="0"/>
              <a:t> IP </a:t>
            </a:r>
            <a:r>
              <a:rPr lang="en-US" sz="2400" dirty="0" err="1"/>
              <a:t>vvafteen</a:t>
            </a:r>
            <a:r>
              <a:rPr lang="en-US" sz="2400" dirty="0"/>
              <a:t> </a:t>
            </a:r>
            <a:r>
              <a:rPr lang="en-US" sz="2400" dirty="0" err="1"/>
              <a:t>miền</a:t>
            </a:r>
            <a:r>
              <a:rPr lang="en-US" sz="2400" dirty="0"/>
              <a:t>, </a:t>
            </a:r>
            <a:r>
              <a:rPr lang="en-US" sz="2400" dirty="0" err="1"/>
              <a:t>nếu</a:t>
            </a:r>
            <a:r>
              <a:rPr lang="en-US" sz="2400" dirty="0"/>
              <a:t> ko </a:t>
            </a:r>
            <a:r>
              <a:rPr lang="en-US" sz="2400" dirty="0" err="1"/>
              <a:t>tương</a:t>
            </a:r>
            <a:r>
              <a:rPr lang="en-US" sz="2400" dirty="0"/>
              <a:t> </a:t>
            </a:r>
            <a:r>
              <a:rPr lang="en-US" sz="2400" dirty="0" err="1"/>
              <a:t>ứng</a:t>
            </a:r>
            <a:r>
              <a:rPr lang="en-US" sz="2400" dirty="0"/>
              <a:t> </a:t>
            </a:r>
            <a:r>
              <a:rPr lang="en-US" sz="2400" dirty="0" err="1"/>
              <a:t>sẽ</a:t>
            </a:r>
            <a:r>
              <a:rPr lang="en-US" sz="2400" dirty="0"/>
              <a:t> </a:t>
            </a:r>
            <a:r>
              <a:rPr lang="en-US" sz="2400" dirty="0" err="1"/>
              <a:t>gây</a:t>
            </a:r>
            <a:r>
              <a:rPr lang="en-US" sz="2400" dirty="0"/>
              <a:t> ra </a:t>
            </a:r>
            <a:r>
              <a:rPr lang="en-US" sz="2400" dirty="0" err="1"/>
              <a:t>nhầm</a:t>
            </a:r>
            <a:r>
              <a:rPr lang="en-US" sz="2400" dirty="0"/>
              <a:t> </a:t>
            </a:r>
            <a:r>
              <a:rPr lang="en-US" sz="2400" dirty="0" err="1"/>
              <a:t>lẫn</a:t>
            </a:r>
            <a:r>
              <a:rPr lang="en-US" sz="2400" dirty="0"/>
              <a:t>, </a:t>
            </a:r>
            <a:r>
              <a:rPr lang="en-US" sz="2400" dirty="0" err="1"/>
              <a:t>Gọi</a:t>
            </a:r>
            <a:r>
              <a:rPr lang="en-US" sz="2400" dirty="0"/>
              <a:t> </a:t>
            </a:r>
            <a:r>
              <a:rPr lang="en-US" sz="2400" dirty="0" err="1"/>
              <a:t>cơ</a:t>
            </a:r>
            <a:r>
              <a:rPr lang="en-US" sz="2400" dirty="0"/>
              <a:t> </a:t>
            </a:r>
            <a:r>
              <a:rPr lang="en-US" sz="2400" dirty="0" err="1"/>
              <a:t>chế</a:t>
            </a:r>
            <a:r>
              <a:rPr lang="en-US" sz="2400" dirty="0"/>
              <a:t> </a:t>
            </a:r>
            <a:r>
              <a:rPr lang="en-US" sz="2400" dirty="0" err="1"/>
              <a:t>quản</a:t>
            </a:r>
            <a:r>
              <a:rPr lang="en-US" sz="2400" dirty="0"/>
              <a:t> </a:t>
            </a:r>
            <a:r>
              <a:rPr lang="en-US" sz="2400" dirty="0" err="1"/>
              <a:t>lí</a:t>
            </a:r>
            <a:r>
              <a:rPr lang="en-US" sz="2400" dirty="0"/>
              <a:t> </a:t>
            </a:r>
            <a:r>
              <a:rPr lang="en-US" sz="2400" dirty="0" err="1"/>
              <a:t>sự</a:t>
            </a:r>
            <a:r>
              <a:rPr lang="en-US" sz="2400" dirty="0"/>
              <a:t> </a:t>
            </a:r>
            <a:r>
              <a:rPr lang="en-US" sz="2400" dirty="0" err="1"/>
              <a:t>tương</a:t>
            </a:r>
            <a:r>
              <a:rPr lang="en-US" sz="2400" dirty="0"/>
              <a:t> </a:t>
            </a:r>
            <a:r>
              <a:rPr lang="en-US" sz="2400" dirty="0" err="1"/>
              <a:t>ứng</a:t>
            </a:r>
            <a:r>
              <a:rPr lang="en-US" sz="2400" dirty="0"/>
              <a:t> </a:t>
            </a:r>
            <a:r>
              <a:rPr lang="en-US" sz="2400" dirty="0" err="1"/>
              <a:t>giữa</a:t>
            </a:r>
            <a:r>
              <a:rPr lang="en-US" sz="2400" dirty="0"/>
              <a:t> </a:t>
            </a:r>
            <a:r>
              <a:rPr lang="en-US" sz="2400" dirty="0" err="1"/>
              <a:t>địa</a:t>
            </a:r>
            <a:r>
              <a:rPr lang="en-US" sz="2400" dirty="0"/>
              <a:t> </a:t>
            </a:r>
            <a:r>
              <a:rPr lang="en-US" sz="2400" dirty="0" err="1"/>
              <a:t>chỉ</a:t>
            </a:r>
            <a:r>
              <a:rPr lang="en-US" sz="2400" dirty="0"/>
              <a:t> IP </a:t>
            </a:r>
            <a:r>
              <a:rPr lang="en-US" sz="2400" dirty="0" err="1"/>
              <a:t>và</a:t>
            </a:r>
            <a:r>
              <a:rPr lang="en-US" sz="2400" dirty="0"/>
              <a:t> </a:t>
            </a:r>
            <a:r>
              <a:rPr lang="en-US" sz="2400" dirty="0" err="1"/>
              <a:t>tên</a:t>
            </a:r>
            <a:r>
              <a:rPr lang="en-US" sz="2400" dirty="0"/>
              <a:t> </a:t>
            </a:r>
            <a:r>
              <a:rPr lang="en-US" sz="2400" dirty="0" err="1"/>
              <a:t>miền</a:t>
            </a:r>
            <a:r>
              <a:rPr lang="en-US" sz="2400" dirty="0"/>
              <a:t> </a:t>
            </a:r>
            <a:r>
              <a:rPr lang="en-US" sz="2400" dirty="0" err="1"/>
              <a:t>là</a:t>
            </a:r>
            <a:r>
              <a:rPr lang="en-US" sz="2400" dirty="0"/>
              <a:t> DNS.</a:t>
            </a:r>
            <a:endParaRPr lang="vi-VN" sz="2400" dirty="0"/>
          </a:p>
        </p:txBody>
      </p:sp>
    </p:spTree>
    <p:extLst>
      <p:ext uri="{BB962C8B-B14F-4D97-AF65-F5344CB8AC3E}">
        <p14:creationId xmlns:p14="http://schemas.microsoft.com/office/powerpoint/2010/main" val="2110970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1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770" name="Google Shape;770;p11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68</a:t>
            </a:fld>
            <a:endParaRPr/>
          </a:p>
        </p:txBody>
      </p:sp>
      <p:sp>
        <p:nvSpPr>
          <p:cNvPr id="771" name="Google Shape;771;p110"/>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772" name="Google Shape;772;p110"/>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69</a:t>
            </a:fld>
            <a:endParaRPr/>
          </a:p>
        </p:txBody>
      </p:sp>
      <p:sp>
        <p:nvSpPr>
          <p:cNvPr id="778" name="Google Shape;778;p11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779" name="Google Shape;779;p111"/>
          <p:cNvGraphicFramePr/>
          <p:nvPr/>
        </p:nvGraphicFramePr>
        <p:xfrm>
          <a:off x="660650" y="2206050"/>
          <a:ext cx="11391675" cy="6786203"/>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表記</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それでも</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やはり</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さらに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別名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ドメイン名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ホスト名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混乱する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対応付け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a:t>
            </a:r>
            <a:endParaRPr b="0"/>
          </a:p>
        </p:txBody>
      </p:sp>
      <p:sp>
        <p:nvSpPr>
          <p:cNvPr id="312" name="Google Shape;312;p5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a:t>
            </a:fld>
            <a:endParaRPr/>
          </a:p>
        </p:txBody>
      </p:sp>
      <p:sp>
        <p:nvSpPr>
          <p:cNvPr id="313" name="Google Shape;313;p53"/>
          <p:cNvSpPr txBox="1"/>
          <p:nvPr/>
        </p:nvSpPr>
        <p:spPr>
          <a:xfrm>
            <a:off x="657050" y="2151425"/>
            <a:ext cx="115383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endParaRPr sz="3200"/>
          </a:p>
          <a:p>
            <a:pPr marL="0" lvl="0" indent="0" algn="l" rtl="0">
              <a:lnSpc>
                <a:spcPct val="115000"/>
              </a:lnSpc>
              <a:spcBef>
                <a:spcPts val="0"/>
              </a:spcBef>
              <a:spcAft>
                <a:spcPts val="0"/>
              </a:spcAft>
              <a:buClr>
                <a:schemeClr val="dk1"/>
              </a:buClr>
              <a:buSzPts val="1100"/>
              <a:buFont typeface="Arial"/>
              <a:buNone/>
            </a:pPr>
            <a:r>
              <a:rPr lang="en-US" sz="3200"/>
              <a:t>TCP/IPは、複数のプロトコルの</a:t>
            </a:r>
            <a:r>
              <a:rPr lang="en-US" sz="3200" b="1" u="sng">
                <a:solidFill>
                  <a:schemeClr val="accent5"/>
                </a:solidFill>
              </a:rPr>
              <a:t>　　　　　</a:t>
            </a:r>
            <a:r>
              <a:rPr lang="en-US" sz="3200"/>
              <a:t>です。</a:t>
            </a:r>
            <a:endParaRPr sz="3200"/>
          </a:p>
          <a:p>
            <a:pPr marL="0" lvl="0" indent="0" algn="l" rtl="0">
              <a:lnSpc>
                <a:spcPct val="115000"/>
              </a:lnSpc>
              <a:spcBef>
                <a:spcPts val="0"/>
              </a:spcBef>
              <a:spcAft>
                <a:spcPts val="0"/>
              </a:spcAft>
              <a:buClr>
                <a:schemeClr val="dk1"/>
              </a:buClr>
              <a:buSzPts val="1100"/>
              <a:buFont typeface="Arial"/>
              <a:buNone/>
            </a:pPr>
            <a:endParaRPr sz="3200"/>
          </a:p>
          <a:p>
            <a:pPr marL="0" lvl="0" indent="0" algn="l" rtl="0">
              <a:lnSpc>
                <a:spcPct val="115000"/>
              </a:lnSpc>
              <a:spcBef>
                <a:spcPts val="0"/>
              </a:spcBef>
              <a:spcAft>
                <a:spcPts val="0"/>
              </a:spcAft>
              <a:buClr>
                <a:schemeClr val="dk1"/>
              </a:buClr>
              <a:buSzPts val="1100"/>
              <a:buFont typeface="Arial"/>
              <a:buNone/>
            </a:pPr>
            <a:r>
              <a:rPr lang="en-US" sz="3200"/>
              <a:t>重要なプロトコルであるトランスポート層の</a:t>
            </a:r>
            <a:r>
              <a:rPr lang="en-US" sz="3200" b="1" u="sng">
                <a:solidFill>
                  <a:schemeClr val="accent5"/>
                </a:solidFill>
              </a:rPr>
              <a:t>　　　　　　</a:t>
            </a:r>
            <a:r>
              <a:rPr lang="en-US" sz="3200"/>
              <a:t>と</a:t>
            </a:r>
            <a:endParaRPr sz="3200"/>
          </a:p>
          <a:p>
            <a:pPr marL="0" lvl="0" indent="0" algn="l" rtl="0">
              <a:lnSpc>
                <a:spcPct val="115000"/>
              </a:lnSpc>
              <a:spcBef>
                <a:spcPts val="0"/>
              </a:spcBef>
              <a:spcAft>
                <a:spcPts val="0"/>
              </a:spcAft>
              <a:buClr>
                <a:schemeClr val="dk1"/>
              </a:buClr>
              <a:buSzPts val="1100"/>
              <a:buFont typeface="Arial"/>
              <a:buNone/>
            </a:pPr>
            <a:r>
              <a:rPr lang="en-US" sz="3200"/>
              <a:t>インターネット層の</a:t>
            </a:r>
            <a:r>
              <a:rPr lang="en-US" sz="3200" u="sng">
                <a:solidFill>
                  <a:schemeClr val="accent5"/>
                </a:solidFill>
              </a:rPr>
              <a:t>　</a:t>
            </a:r>
            <a:r>
              <a:rPr lang="en-US" sz="3200" b="1" u="sng">
                <a:solidFill>
                  <a:schemeClr val="accent5"/>
                </a:solidFill>
              </a:rPr>
              <a:t>　　</a:t>
            </a:r>
            <a:r>
              <a:rPr lang="en-US" sz="3200"/>
              <a:t>を中心にして構成されているので、TCP/IPと呼ばれています。</a:t>
            </a:r>
            <a:endParaRPr sz="3200"/>
          </a:p>
          <a:p>
            <a:pPr marL="0" lvl="0" indent="0" algn="l" rtl="0">
              <a:lnSpc>
                <a:spcPct val="115000"/>
              </a:lnSpc>
              <a:spcBef>
                <a:spcPts val="0"/>
              </a:spcBef>
              <a:spcAft>
                <a:spcPts val="0"/>
              </a:spcAft>
              <a:buClr>
                <a:schemeClr val="dk1"/>
              </a:buClr>
              <a:buSzPts val="1100"/>
              <a:buFont typeface="Arial"/>
              <a:buNone/>
            </a:pPr>
            <a:endParaRPr sz="32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70</a:t>
            </a:fld>
            <a:endParaRPr/>
          </a:p>
        </p:txBody>
      </p:sp>
      <p:sp>
        <p:nvSpPr>
          <p:cNvPr id="785" name="Google Shape;785;p11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786" name="Google Shape;786;p112"/>
          <p:cNvGraphicFramePr/>
          <p:nvPr/>
        </p:nvGraphicFramePr>
        <p:xfrm>
          <a:off x="660650" y="2206050"/>
          <a:ext cx="11391675" cy="6786203"/>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Clr>
                          <a:schemeClr val="dk1"/>
                        </a:buClr>
                        <a:buSzPts val="1100"/>
                        <a:buFont typeface="Arial"/>
                        <a:buNone/>
                      </a:pPr>
                      <a:r>
                        <a:rPr lang="en-US" sz="3000" b="1">
                          <a:solidFill>
                            <a:schemeClr val="dk1"/>
                          </a:solidFill>
                        </a:rPr>
                        <a:t>意味（ベトナム語）</a:t>
                      </a:r>
                      <a:endParaRPr sz="3000" b="1"/>
                    </a:p>
                  </a:txBody>
                  <a:tcPr marL="91425" marR="91425" marT="91425" marB="91425">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表記</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それでも</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やはり</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さらに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別名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ドメイン名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ホスト名</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混乱する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73025">
                <a:tc>
                  <a:txBody>
                    <a:bodyPr/>
                    <a:lstStyle/>
                    <a:p>
                      <a:pPr marL="0" lvl="0" indent="0" algn="ctr" rtl="0">
                        <a:spcBef>
                          <a:spcPts val="0"/>
                        </a:spcBef>
                        <a:spcAft>
                          <a:spcPts val="0"/>
                        </a:spcAft>
                        <a:buNone/>
                      </a:pPr>
                      <a:r>
                        <a:rPr lang="en-US" sz="3000">
                          <a:solidFill>
                            <a:schemeClr val="dk1"/>
                          </a:solidFill>
                        </a:rPr>
                        <a:t>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対応付け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1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71</a:t>
            </a:fld>
            <a:endParaRPr/>
          </a:p>
        </p:txBody>
      </p:sp>
      <p:sp>
        <p:nvSpPr>
          <p:cNvPr id="792" name="Google Shape;792;p11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793" name="Google Shape;793;p113"/>
          <p:cNvGraphicFramePr/>
          <p:nvPr/>
        </p:nvGraphicFramePr>
        <p:xfrm>
          <a:off x="660650" y="2206050"/>
          <a:ext cx="11391675" cy="7359989"/>
        </p:xfrm>
        <a:graphic>
          <a:graphicData uri="http://schemas.openxmlformats.org/drawingml/2006/table">
            <a:tbl>
              <a:tblPr>
                <a:noFill/>
                <a:tableStyleId>{7D4B74DB-A764-4EB8-BD53-098A5F1C352A}</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73025">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73025">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Ký hiệu, mã</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73025">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Dù vậy, nhưng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73025">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Quả thực là, Quả nhiên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73025">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Hơn nữa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73025">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Tên khác, biệt danh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73025">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Tên miền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73025">
                <a:tc>
                  <a:txBody>
                    <a:bodyPr/>
                    <a:lstStyle/>
                    <a:p>
                      <a:pPr marL="0" lvl="0" indent="0" algn="ctr" rtl="0">
                        <a:spcBef>
                          <a:spcPts val="0"/>
                        </a:spcBef>
                        <a:spcAft>
                          <a:spcPts val="0"/>
                        </a:spcAft>
                        <a:buNone/>
                      </a:pPr>
                      <a:r>
                        <a:rPr lang="en-US" sz="3000"/>
                        <a:t>７</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Host name</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73025">
                <a:tc>
                  <a:txBody>
                    <a:bodyPr/>
                    <a:lstStyle/>
                    <a:p>
                      <a:pPr marL="0" lvl="0" indent="0" algn="ctr" rtl="0">
                        <a:spcBef>
                          <a:spcPts val="0"/>
                        </a:spcBef>
                        <a:spcAft>
                          <a:spcPts val="0"/>
                        </a:spcAft>
                        <a:buClr>
                          <a:schemeClr val="dk1"/>
                        </a:buClr>
                        <a:buSzPts val="1100"/>
                        <a:buFont typeface="Arial"/>
                        <a:buNone/>
                      </a:pPr>
                      <a:r>
                        <a:rPr lang="en-US" sz="3000">
                          <a:solidFill>
                            <a:schemeClr val="dk1"/>
                          </a:solidFill>
                        </a:rPr>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Hỗn loạn, nhầm lẫn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1062825">
                <a:tc>
                  <a:txBody>
                    <a:bodyPr/>
                    <a:lstStyle/>
                    <a:p>
                      <a:pPr marL="0" lvl="0" indent="0" algn="ctr" rtl="0">
                        <a:spcBef>
                          <a:spcPts val="0"/>
                        </a:spcBef>
                        <a:spcAft>
                          <a:spcPts val="0"/>
                        </a:spcAft>
                        <a:buNone/>
                      </a:pPr>
                      <a:r>
                        <a:rPr lang="en-US" sz="3000">
                          <a:solidFill>
                            <a:schemeClr val="dk1"/>
                          </a:solidFill>
                        </a:rPr>
                        <a:t>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Sự tương ứng, </a:t>
                      </a:r>
                      <a:br>
                        <a:rPr lang="en-US" sz="3200">
                          <a:solidFill>
                            <a:schemeClr val="dk1"/>
                          </a:solidFill>
                        </a:rPr>
                      </a:br>
                      <a:r>
                        <a:rPr lang="en-US" sz="3200">
                          <a:solidFill>
                            <a:schemeClr val="dk1"/>
                          </a:solidFill>
                        </a:rPr>
                        <a:t>tương đương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1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799" name="Google Shape;799;p11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72</a:t>
            </a:fld>
            <a:endParaRPr/>
          </a:p>
        </p:txBody>
      </p:sp>
      <p:sp>
        <p:nvSpPr>
          <p:cNvPr id="800" name="Google Shape;800;p114"/>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801" name="Google Shape;801;p114"/>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15"/>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807" name="Google Shape;807;p11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73</a:t>
            </a:fld>
            <a:endParaRPr/>
          </a:p>
        </p:txBody>
      </p:sp>
      <p:sp>
        <p:nvSpPr>
          <p:cNvPr id="808" name="Google Shape;808;p11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814" name="Google Shape;814;p11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74</a:t>
            </a:fld>
            <a:endParaRPr/>
          </a:p>
        </p:txBody>
      </p:sp>
      <p:sp>
        <p:nvSpPr>
          <p:cNvPr id="815" name="Google Shape;815;p116"/>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816" name="Google Shape;816;p116"/>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1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DNS</a:t>
            </a:r>
            <a:endParaRPr b="0"/>
          </a:p>
        </p:txBody>
      </p:sp>
      <p:sp>
        <p:nvSpPr>
          <p:cNvPr id="822" name="Google Shape;822;p11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75</a:t>
            </a:fld>
            <a:endParaRPr/>
          </a:p>
        </p:txBody>
      </p:sp>
      <p:sp>
        <p:nvSpPr>
          <p:cNvPr id="823" name="Google Shape;823;p117"/>
          <p:cNvSpPr txBox="1"/>
          <p:nvPr/>
        </p:nvSpPr>
        <p:spPr>
          <a:xfrm>
            <a:off x="645500" y="2294038"/>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前ページで説明した</a:t>
            </a:r>
            <a:r>
              <a:rPr lang="en-US" sz="3200" u="sng">
                <a:solidFill>
                  <a:schemeClr val="accent5"/>
                </a:solidFill>
              </a:rPr>
              <a:t>ように</a:t>
            </a:r>
            <a:r>
              <a:rPr lang="en-US" sz="3200">
                <a:solidFill>
                  <a:schemeClr val="accent5"/>
                </a:solidFill>
              </a:rPr>
              <a:t>、</a:t>
            </a:r>
            <a:endParaRPr sz="3200">
              <a:solidFill>
                <a:schemeClr val="accent5"/>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IPアドレスは「203.216.247.249」の</a:t>
            </a:r>
            <a:r>
              <a:rPr lang="en-US" sz="3200" u="sng">
                <a:solidFill>
                  <a:schemeClr val="accent5"/>
                </a:solidFill>
              </a:rPr>
              <a:t>ような</a:t>
            </a:r>
            <a:r>
              <a:rPr lang="en-US" sz="3200">
                <a:solidFill>
                  <a:schemeClr val="dk1"/>
                </a:solidFill>
              </a:rPr>
              <a:t>表記になりますが、</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それでもやはりすぐには覚えられません。</a:t>
            </a:r>
            <a:endParaRPr sz="32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1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829" name="Google Shape;829;p118"/>
          <p:cNvSpPr txBox="1">
            <a:spLocks noGrp="1"/>
          </p:cNvSpPr>
          <p:nvPr>
            <p:ph type="body" idx="1"/>
          </p:nvPr>
        </p:nvSpPr>
        <p:spPr>
          <a:xfrm>
            <a:off x="794625" y="2190750"/>
            <a:ext cx="100122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〜ように、ような 			Như, giống như</a:t>
            </a:r>
            <a:endParaRPr b="1"/>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830" name="Google Shape;830;p11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76</a:t>
            </a:fld>
            <a:endParaRPr/>
          </a:p>
        </p:txBody>
      </p:sp>
      <p:sp>
        <p:nvSpPr>
          <p:cNvPr id="831" name="Google Shape;831;p118"/>
          <p:cNvSpPr txBox="1"/>
          <p:nvPr/>
        </p:nvSpPr>
        <p:spPr>
          <a:xfrm>
            <a:off x="1457475" y="6496988"/>
            <a:ext cx="11108400" cy="2555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a:solidFill>
                  <a:schemeClr val="dk1"/>
                </a:solidFill>
              </a:rPr>
              <a:t>例文：</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・田中さんが言ったように、明日の会議は9時に始まります。</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・この図のように、ウェブサイトを作成します。</a:t>
            </a:r>
            <a:endParaRPr sz="2800">
              <a:solidFill>
                <a:schemeClr val="dk1"/>
              </a:solidFill>
            </a:endParaRPr>
          </a:p>
          <a:p>
            <a:pPr marL="0" lvl="0" indent="0" algn="l" rtl="0">
              <a:lnSpc>
                <a:spcPct val="150000"/>
              </a:lnSpc>
              <a:spcBef>
                <a:spcPts val="0"/>
              </a:spcBef>
              <a:spcAft>
                <a:spcPts val="0"/>
              </a:spcAft>
              <a:buNone/>
            </a:pPr>
            <a:r>
              <a:rPr lang="en-US" sz="2800">
                <a:solidFill>
                  <a:schemeClr val="dk1"/>
                </a:solidFill>
              </a:rPr>
              <a:t>・それは夢のようなお話です。</a:t>
            </a:r>
            <a:endParaRPr sz="2800">
              <a:solidFill>
                <a:schemeClr val="dk1"/>
              </a:solidFill>
            </a:endParaRPr>
          </a:p>
        </p:txBody>
      </p:sp>
      <p:sp>
        <p:nvSpPr>
          <p:cNvPr id="832" name="Google Shape;832;p118"/>
          <p:cNvSpPr txBox="1"/>
          <p:nvPr/>
        </p:nvSpPr>
        <p:spPr>
          <a:xfrm>
            <a:off x="1457475" y="3497988"/>
            <a:ext cx="10931400" cy="111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US" sz="2800" b="1">
                <a:solidFill>
                  <a:schemeClr val="dk1"/>
                </a:solidFill>
              </a:rPr>
              <a:t>意味：</a:t>
            </a:r>
            <a:r>
              <a:rPr lang="en-US" sz="2800">
                <a:solidFill>
                  <a:schemeClr val="dk1"/>
                </a:solidFill>
                <a:highlight>
                  <a:srgbClr val="FFFFFF"/>
                </a:highlight>
              </a:rPr>
              <a:t>Dùng để diễn tả ý theo như hoặc giống như cái gì đó diễn tả</a:t>
            </a:r>
            <a:br>
              <a:rPr lang="en-US" sz="2800">
                <a:solidFill>
                  <a:schemeClr val="dk1"/>
                </a:solidFill>
                <a:highlight>
                  <a:srgbClr val="FFFFFF"/>
                </a:highlight>
              </a:rPr>
            </a:br>
            <a:r>
              <a:rPr lang="en-US" sz="2800">
                <a:solidFill>
                  <a:schemeClr val="dk1"/>
                </a:solidFill>
                <a:highlight>
                  <a:srgbClr val="FFFFFF"/>
                </a:highlight>
              </a:rPr>
              <a:t>　　　ở phía trước.</a:t>
            </a:r>
            <a:endParaRPr sz="2800">
              <a:solidFill>
                <a:schemeClr val="dk1"/>
              </a:solidFill>
              <a:highlight>
                <a:srgbClr val="FFFFFF"/>
              </a:highlight>
            </a:endParaRPr>
          </a:p>
        </p:txBody>
      </p:sp>
      <p:sp>
        <p:nvSpPr>
          <p:cNvPr id="833" name="Google Shape;833;p118"/>
          <p:cNvSpPr txBox="1"/>
          <p:nvPr/>
        </p:nvSpPr>
        <p:spPr>
          <a:xfrm>
            <a:off x="1457475" y="4840050"/>
            <a:ext cx="6273900" cy="160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t>使い方：</a:t>
            </a:r>
            <a:r>
              <a:rPr lang="en-US" sz="2800">
                <a:solidFill>
                  <a:schemeClr val="dk1"/>
                </a:solidFill>
              </a:rPr>
              <a:t>Vる＋ように</a:t>
            </a:r>
            <a:endParaRPr sz="2800">
              <a:solidFill>
                <a:schemeClr val="dk1"/>
              </a:solidFill>
            </a:endParaRPr>
          </a:p>
          <a:p>
            <a:pPr marL="0" lvl="0" indent="0" algn="l" rtl="0">
              <a:lnSpc>
                <a:spcPct val="115000"/>
              </a:lnSpc>
              <a:spcBef>
                <a:spcPts val="0"/>
              </a:spcBef>
              <a:spcAft>
                <a:spcPts val="0"/>
              </a:spcAft>
              <a:buNone/>
            </a:pPr>
            <a:r>
              <a:rPr lang="en-US" sz="2800">
                <a:solidFill>
                  <a:schemeClr val="dk1"/>
                </a:solidFill>
              </a:rPr>
              <a:t>　　　　N　＋のように</a:t>
            </a:r>
            <a:br>
              <a:rPr lang="en-US" sz="2800">
                <a:solidFill>
                  <a:schemeClr val="dk1"/>
                </a:solidFill>
              </a:rPr>
            </a:br>
            <a:r>
              <a:rPr lang="en-US" sz="2800">
                <a:solidFill>
                  <a:schemeClr val="dk1"/>
                </a:solidFill>
              </a:rPr>
              <a:t>　　　　ような＋N</a:t>
            </a:r>
            <a:endParaRPr sz="28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DNS</a:t>
            </a:r>
            <a:endParaRPr b="0"/>
          </a:p>
        </p:txBody>
      </p:sp>
      <p:sp>
        <p:nvSpPr>
          <p:cNvPr id="839" name="Google Shape;839;p11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77</a:t>
            </a:fld>
            <a:endParaRPr/>
          </a:p>
        </p:txBody>
      </p:sp>
      <p:sp>
        <p:nvSpPr>
          <p:cNvPr id="840" name="Google Shape;840;p119"/>
          <p:cNvSpPr txBox="1"/>
          <p:nvPr/>
        </p:nvSpPr>
        <p:spPr>
          <a:xfrm>
            <a:off x="645500" y="2294038"/>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前ページで説明したように、IPアドレスは「203.216.247.249」のような表記になりますが、それでもやはりすぐには覚えられません。</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u="sng">
                <a:solidFill>
                  <a:srgbClr val="CC0000"/>
                </a:solidFill>
              </a:rPr>
              <a:t>そこで</a:t>
            </a:r>
            <a:r>
              <a:rPr lang="en-US" sz="3200"/>
              <a:t>さらに分かりやすく文字や数字を使って</a:t>
            </a:r>
            <a:endParaRPr sz="3200"/>
          </a:p>
          <a:p>
            <a:pPr marL="0" lvl="0" indent="0" algn="l" rtl="0">
              <a:lnSpc>
                <a:spcPct val="115000"/>
              </a:lnSpc>
              <a:spcBef>
                <a:spcPts val="0"/>
              </a:spcBef>
              <a:spcAft>
                <a:spcPts val="0"/>
              </a:spcAft>
              <a:buClr>
                <a:schemeClr val="dk1"/>
              </a:buClr>
              <a:buSzPts val="1100"/>
              <a:buFont typeface="Arial"/>
              <a:buNone/>
            </a:pPr>
            <a:r>
              <a:rPr lang="en-US" sz="3200"/>
              <a:t>「yahoo.co.jp」</a:t>
            </a:r>
            <a:r>
              <a:rPr lang="en-US" sz="3200" u="sng">
                <a:solidFill>
                  <a:srgbClr val="CC0000"/>
                </a:solidFill>
              </a:rPr>
              <a:t>のような</a:t>
            </a:r>
            <a:r>
              <a:rPr lang="en-US" sz="3200"/>
              <a:t>別名をつける</a:t>
            </a:r>
            <a:r>
              <a:rPr lang="en-US" sz="3200" u="sng">
                <a:solidFill>
                  <a:srgbClr val="CC0000"/>
                </a:solidFill>
              </a:rPr>
              <a:t>ことにしました</a:t>
            </a:r>
            <a:r>
              <a:rPr lang="en-US" sz="3200"/>
              <a:t>。</a:t>
            </a:r>
            <a:endParaRPr sz="3200"/>
          </a:p>
          <a:p>
            <a:pPr marL="0" lvl="0" indent="0" algn="l" rtl="0">
              <a:lnSpc>
                <a:spcPct val="115000"/>
              </a:lnSpc>
              <a:spcBef>
                <a:spcPts val="0"/>
              </a:spcBef>
              <a:spcAft>
                <a:spcPts val="0"/>
              </a:spcAft>
              <a:buClr>
                <a:schemeClr val="dk1"/>
              </a:buClr>
              <a:buSzPts val="1100"/>
              <a:buFont typeface="Arial"/>
              <a:buNone/>
            </a:pPr>
            <a:r>
              <a:rPr lang="en-US" sz="3200"/>
              <a:t>これがドメイン名（ホスト名）です。</a:t>
            </a:r>
            <a:endParaRPr sz="3200" b="1"/>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846" name="Google Shape;846;p120"/>
          <p:cNvSpPr txBox="1">
            <a:spLocks noGrp="1"/>
          </p:cNvSpPr>
          <p:nvPr>
            <p:ph type="body" idx="1"/>
          </p:nvPr>
        </p:nvSpPr>
        <p:spPr>
          <a:xfrm>
            <a:off x="794625" y="2190750"/>
            <a:ext cx="88746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〜ことにする 			Quyết định làm gì </a:t>
            </a:r>
            <a:endParaRPr b="1"/>
          </a:p>
          <a:p>
            <a:pPr marL="0" lvl="0" indent="0" algn="l" rtl="0">
              <a:lnSpc>
                <a:spcPct val="150000"/>
              </a:lnSpc>
              <a:spcBef>
                <a:spcPts val="2400"/>
              </a:spcBef>
              <a:spcAft>
                <a:spcPts val="0"/>
              </a:spcAft>
              <a:buNone/>
            </a:pPr>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847" name="Google Shape;847;p1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78</a:t>
            </a:fld>
            <a:endParaRPr/>
          </a:p>
        </p:txBody>
      </p:sp>
      <p:sp>
        <p:nvSpPr>
          <p:cNvPr id="848" name="Google Shape;848;p120"/>
          <p:cNvSpPr txBox="1"/>
          <p:nvPr/>
        </p:nvSpPr>
        <p:spPr>
          <a:xfrm>
            <a:off x="1457475" y="5634963"/>
            <a:ext cx="11108400" cy="1757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a:solidFill>
                  <a:schemeClr val="dk1"/>
                </a:solidFill>
              </a:rPr>
              <a:t>例文：</a:t>
            </a:r>
            <a:endParaRPr sz="2800">
              <a:solidFill>
                <a:schemeClr val="dk1"/>
              </a:solidFill>
            </a:endParaRPr>
          </a:p>
          <a:p>
            <a:pPr marL="0" lvl="0" indent="0" algn="l" rtl="0">
              <a:lnSpc>
                <a:spcPct val="115000"/>
              </a:lnSpc>
              <a:spcBef>
                <a:spcPts val="0"/>
              </a:spcBef>
              <a:spcAft>
                <a:spcPts val="0"/>
              </a:spcAft>
              <a:buNone/>
            </a:pPr>
            <a:r>
              <a:rPr lang="en-US" sz="2800">
                <a:solidFill>
                  <a:schemeClr val="dk1"/>
                </a:solidFill>
              </a:rPr>
              <a:t>・毎朝まいあさ、30分ジョギングすることにしています。</a:t>
            </a:r>
            <a:endParaRPr sz="2800">
              <a:solidFill>
                <a:schemeClr val="dk1"/>
              </a:solidFill>
            </a:endParaRPr>
          </a:p>
          <a:p>
            <a:pPr marL="0" lvl="0" indent="0" algn="l" rtl="0">
              <a:lnSpc>
                <a:spcPct val="115000"/>
              </a:lnSpc>
              <a:spcBef>
                <a:spcPts val="0"/>
              </a:spcBef>
              <a:spcAft>
                <a:spcPts val="0"/>
              </a:spcAft>
              <a:buNone/>
            </a:pPr>
            <a:r>
              <a:rPr lang="en-US" sz="2800">
                <a:solidFill>
                  <a:schemeClr val="dk1"/>
                </a:solidFill>
              </a:rPr>
              <a:t>・夏休みに友達と沖縄に旅行することにします。</a:t>
            </a:r>
            <a:endParaRPr sz="2800">
              <a:solidFill>
                <a:schemeClr val="dk1"/>
              </a:solidFill>
            </a:endParaRPr>
          </a:p>
        </p:txBody>
      </p:sp>
      <p:sp>
        <p:nvSpPr>
          <p:cNvPr id="849" name="Google Shape;849;p120"/>
          <p:cNvSpPr txBox="1"/>
          <p:nvPr/>
        </p:nvSpPr>
        <p:spPr>
          <a:xfrm>
            <a:off x="1457475" y="3497988"/>
            <a:ext cx="10931400" cy="615600"/>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0"/>
              </a:spcAft>
              <a:buNone/>
            </a:pPr>
            <a:r>
              <a:rPr lang="en-US" sz="2800" b="1">
                <a:solidFill>
                  <a:schemeClr val="dk1"/>
                </a:solidFill>
              </a:rPr>
              <a:t>意味：</a:t>
            </a:r>
            <a:r>
              <a:rPr lang="en-US" sz="2800">
                <a:solidFill>
                  <a:schemeClr val="dk1"/>
                </a:solidFill>
                <a:highlight>
                  <a:srgbClr val="FFFFFF"/>
                </a:highlight>
              </a:rPr>
              <a:t>Dùng để biểu thị ý chí, quyết định, ý định sẽ làm gì</a:t>
            </a:r>
            <a:endParaRPr sz="2800">
              <a:solidFill>
                <a:schemeClr val="dk1"/>
              </a:solidFill>
              <a:highlight>
                <a:srgbClr val="FFFFFF"/>
              </a:highlight>
            </a:endParaRPr>
          </a:p>
        </p:txBody>
      </p:sp>
      <p:sp>
        <p:nvSpPr>
          <p:cNvPr id="850" name="Google Shape;850;p120"/>
          <p:cNvSpPr txBox="1"/>
          <p:nvPr/>
        </p:nvSpPr>
        <p:spPr>
          <a:xfrm>
            <a:off x="1457475" y="4555925"/>
            <a:ext cx="627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r>
              <a:rPr lang="en-US" sz="2800">
                <a:solidFill>
                  <a:schemeClr val="dk1"/>
                </a:solidFill>
              </a:rPr>
              <a:t>Vる＋ことにする</a:t>
            </a:r>
            <a:endParaRPr sz="28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2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DNS</a:t>
            </a:r>
            <a:endParaRPr b="0"/>
          </a:p>
        </p:txBody>
      </p:sp>
      <p:sp>
        <p:nvSpPr>
          <p:cNvPr id="856" name="Google Shape;856;p12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79</a:t>
            </a:fld>
            <a:endParaRPr/>
          </a:p>
        </p:txBody>
      </p:sp>
      <p:sp>
        <p:nvSpPr>
          <p:cNvPr id="857" name="Google Shape;857;p121"/>
          <p:cNvSpPr txBox="1"/>
          <p:nvPr/>
        </p:nvSpPr>
        <p:spPr>
          <a:xfrm>
            <a:off x="645500" y="2294038"/>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前ページで説明したように、IPアドレスは「203.216.247.249」のような表記になりますが、それでもやはりすぐには覚えられません。</a:t>
            </a:r>
            <a:endParaRPr sz="3200">
              <a:solidFill>
                <a:schemeClr val="dk1"/>
              </a:solidFill>
            </a:endParaRPr>
          </a:p>
          <a:p>
            <a:pPr marL="0" lvl="0" indent="0" algn="l" rtl="0">
              <a:lnSpc>
                <a:spcPct val="115000"/>
              </a:lnSpc>
              <a:spcBef>
                <a:spcPts val="2500"/>
              </a:spcBef>
              <a:spcAft>
                <a:spcPts val="0"/>
              </a:spcAft>
              <a:buClr>
                <a:schemeClr val="dk1"/>
              </a:buClr>
              <a:buSzPts val="1100"/>
              <a:buFont typeface="Arial"/>
              <a:buNone/>
            </a:pPr>
            <a:r>
              <a:rPr lang="en-US" sz="3200">
                <a:solidFill>
                  <a:schemeClr val="dk1"/>
                </a:solidFill>
              </a:rPr>
              <a:t>そこでさらに分かりやすく文字や数字を使って「yahoo.co.jp」のような別名をつけることにしました。これがドメイン名</a:t>
            </a:r>
            <a:br>
              <a:rPr lang="en-US" sz="3200">
                <a:solidFill>
                  <a:schemeClr val="dk1"/>
                </a:solidFill>
              </a:rPr>
            </a:br>
            <a:r>
              <a:rPr lang="en-US" sz="3200">
                <a:solidFill>
                  <a:schemeClr val="dk1"/>
                </a:solidFill>
              </a:rPr>
              <a:t>（ホスト名）です。</a:t>
            </a:r>
            <a:endParaRPr sz="3200">
              <a:solidFill>
                <a:schemeClr val="dk1"/>
              </a:solidFill>
            </a:endParaRPr>
          </a:p>
          <a:p>
            <a:pPr marL="0" lvl="0" indent="0" algn="l" rtl="0">
              <a:lnSpc>
                <a:spcPct val="115000"/>
              </a:lnSpc>
              <a:spcBef>
                <a:spcPts val="2500"/>
              </a:spcBef>
              <a:spcAft>
                <a:spcPts val="2500"/>
              </a:spcAft>
              <a:buClr>
                <a:schemeClr val="dk1"/>
              </a:buClr>
              <a:buSzPts val="1100"/>
              <a:buFont typeface="Arial"/>
              <a:buNone/>
            </a:pPr>
            <a:r>
              <a:rPr lang="en-US" sz="3200"/>
              <a:t>IPアドレスとドメイン名は、対応していないと混乱</a:t>
            </a:r>
            <a:r>
              <a:rPr lang="en-US" sz="3200" u="sng">
                <a:solidFill>
                  <a:srgbClr val="CC0000"/>
                </a:solidFill>
              </a:rPr>
              <a:t>してしまいます</a:t>
            </a:r>
            <a:r>
              <a:rPr lang="en-US" sz="3200"/>
              <a:t>。IPアドレスとドメイン名の対応付けを管理する仕組みをDNSといいます。</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TCP/IPと</a:t>
            </a:r>
            <a:endParaRPr b="0"/>
          </a:p>
          <a:p>
            <a:pPr marL="0" lvl="0" indent="0" algn="l" rtl="0">
              <a:lnSpc>
                <a:spcPct val="100000"/>
              </a:lnSpc>
              <a:spcBef>
                <a:spcPts val="0"/>
              </a:spcBef>
              <a:spcAft>
                <a:spcPts val="0"/>
              </a:spcAft>
              <a:buClr>
                <a:srgbClr val="C63024"/>
              </a:buClr>
              <a:buSzPct val="100000"/>
              <a:buFont typeface="Arial"/>
              <a:buNone/>
            </a:pPr>
            <a:r>
              <a:rPr lang="en-US" b="0"/>
              <a:t>OSI基本参照モデルの対応</a:t>
            </a:r>
            <a:endParaRPr b="0"/>
          </a:p>
        </p:txBody>
      </p:sp>
      <p:sp>
        <p:nvSpPr>
          <p:cNvPr id="319" name="Google Shape;319;p5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graphicFrame>
        <p:nvGraphicFramePr>
          <p:cNvPr id="320" name="Google Shape;320;p54"/>
          <p:cNvGraphicFramePr/>
          <p:nvPr/>
        </p:nvGraphicFramePr>
        <p:xfrm>
          <a:off x="423550" y="2200150"/>
          <a:ext cx="12379875" cy="6902100"/>
        </p:xfrm>
        <a:graphic>
          <a:graphicData uri="http://schemas.openxmlformats.org/drawingml/2006/table">
            <a:tbl>
              <a:tblPr>
                <a:noFill/>
                <a:tableStyleId>{7D4B74DB-A764-4EB8-BD53-098A5F1C352A}</a:tableStyleId>
              </a:tblPr>
              <a:tblGrid>
                <a:gridCol w="1023500">
                  <a:extLst>
                    <a:ext uri="{9D8B030D-6E8A-4147-A177-3AD203B41FA5}">
                      <a16:colId xmlns:a16="http://schemas.microsoft.com/office/drawing/2014/main" val="20000"/>
                    </a:ext>
                  </a:extLst>
                </a:gridCol>
                <a:gridCol w="4735550">
                  <a:extLst>
                    <a:ext uri="{9D8B030D-6E8A-4147-A177-3AD203B41FA5}">
                      <a16:colId xmlns:a16="http://schemas.microsoft.com/office/drawing/2014/main" val="20001"/>
                    </a:ext>
                  </a:extLst>
                </a:gridCol>
                <a:gridCol w="3615800">
                  <a:extLst>
                    <a:ext uri="{9D8B030D-6E8A-4147-A177-3AD203B41FA5}">
                      <a16:colId xmlns:a16="http://schemas.microsoft.com/office/drawing/2014/main" val="20002"/>
                    </a:ext>
                  </a:extLst>
                </a:gridCol>
                <a:gridCol w="3005025">
                  <a:extLst>
                    <a:ext uri="{9D8B030D-6E8A-4147-A177-3AD203B41FA5}">
                      <a16:colId xmlns:a16="http://schemas.microsoft.com/office/drawing/2014/main" val="20003"/>
                    </a:ext>
                  </a:extLst>
                </a:gridCol>
              </a:tblGrid>
              <a:tr h="1115375">
                <a:tc>
                  <a:txBody>
                    <a:bodyPr/>
                    <a:lstStyle/>
                    <a:p>
                      <a:pPr marL="0" lvl="0" indent="0" algn="l" rtl="0">
                        <a:spcBef>
                          <a:spcPts val="0"/>
                        </a:spcBef>
                        <a:spcAft>
                          <a:spcPts val="0"/>
                        </a:spcAft>
                        <a:buNone/>
                      </a:pPr>
                      <a:r>
                        <a:rPr lang="en-US" sz="3000"/>
                        <a:t>階層</a:t>
                      </a:r>
                      <a:endParaRPr sz="30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000"/>
                        <a:t>OSI基本参照モデルの階層</a:t>
                      </a:r>
                      <a:endParaRPr sz="30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000"/>
                        <a:t>TCP/IPの階層</a:t>
                      </a:r>
                      <a:endParaRPr sz="30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000"/>
                        <a:t>TCP/IPの</a:t>
                      </a:r>
                      <a:endParaRPr sz="3000"/>
                    </a:p>
                    <a:p>
                      <a:pPr marL="0" lvl="0" indent="0" algn="l" rtl="0">
                        <a:spcBef>
                          <a:spcPts val="0"/>
                        </a:spcBef>
                        <a:spcAft>
                          <a:spcPts val="0"/>
                        </a:spcAft>
                        <a:buNone/>
                      </a:pPr>
                      <a:r>
                        <a:rPr lang="en-US" sz="3000"/>
                        <a:t>主なプロトコル</a:t>
                      </a:r>
                      <a:endParaRPr sz="3000"/>
                    </a:p>
                  </a:txBody>
                  <a:tcPr marL="91425" marR="91425" marT="91425" marB="91425" anchor="ctr">
                    <a:solidFill>
                      <a:srgbClr val="6FA8DC"/>
                    </a:solidFill>
                  </a:tcPr>
                </a:tc>
                <a:extLst>
                  <a:ext uri="{0D108BD9-81ED-4DB2-BD59-A6C34878D82A}">
                    <a16:rowId xmlns:a16="http://schemas.microsoft.com/office/drawing/2014/main" val="10000"/>
                  </a:ext>
                </a:extLst>
              </a:tr>
              <a:tr h="826675">
                <a:tc>
                  <a:txBody>
                    <a:bodyPr/>
                    <a:lstStyle/>
                    <a:p>
                      <a:pPr marL="0" lvl="0" indent="0" algn="ctr" rtl="0">
                        <a:spcBef>
                          <a:spcPts val="0"/>
                        </a:spcBef>
                        <a:spcAft>
                          <a:spcPts val="0"/>
                        </a:spcAft>
                        <a:buNone/>
                      </a:pPr>
                      <a:r>
                        <a:rPr lang="en-US" sz="3000"/>
                        <a:t>7</a:t>
                      </a:r>
                      <a:endParaRPr sz="3000"/>
                    </a:p>
                  </a:txBody>
                  <a:tcPr marL="91425" marR="91425" marT="91425" marB="91425"/>
                </a:tc>
                <a:tc>
                  <a:txBody>
                    <a:bodyPr/>
                    <a:lstStyle/>
                    <a:p>
                      <a:pPr marL="0" lvl="0" indent="0" algn="l" rtl="0">
                        <a:spcBef>
                          <a:spcPts val="0"/>
                        </a:spcBef>
                        <a:spcAft>
                          <a:spcPts val="0"/>
                        </a:spcAft>
                        <a:buNone/>
                      </a:pPr>
                      <a:r>
                        <a:rPr lang="en-US" sz="3000"/>
                        <a:t>アプリケーション層</a:t>
                      </a:r>
                      <a:endParaRPr sz="3000"/>
                    </a:p>
                  </a:txBody>
                  <a:tcPr marL="91425" marR="91425" marT="91425" marB="91425" anchor="ctr"/>
                </a:tc>
                <a:tc rowSpan="3">
                  <a:txBody>
                    <a:bodyPr/>
                    <a:lstStyle/>
                    <a:p>
                      <a:pPr marL="0" lvl="0" indent="0" algn="l" rtl="0">
                        <a:spcBef>
                          <a:spcPts val="0"/>
                        </a:spcBef>
                        <a:spcAft>
                          <a:spcPts val="0"/>
                        </a:spcAft>
                        <a:buNone/>
                      </a:pPr>
                      <a:endParaRPr sz="3000"/>
                    </a:p>
                  </a:txBody>
                  <a:tcPr marL="91425" marR="91425" marT="91425" marB="91425" anchor="ctr"/>
                </a:tc>
                <a:tc rowSpan="3">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826675">
                <a:tc>
                  <a:txBody>
                    <a:bodyPr/>
                    <a:lstStyle/>
                    <a:p>
                      <a:pPr marL="0" lvl="0" indent="0" algn="ctr" rtl="0">
                        <a:spcBef>
                          <a:spcPts val="0"/>
                        </a:spcBef>
                        <a:spcAft>
                          <a:spcPts val="0"/>
                        </a:spcAft>
                        <a:buNone/>
                      </a:pPr>
                      <a:r>
                        <a:rPr lang="en-US" sz="3000"/>
                        <a:t>6</a:t>
                      </a:r>
                      <a:endParaRPr sz="3000"/>
                    </a:p>
                  </a:txBody>
                  <a:tcPr marL="91425" marR="91425" marT="91425" marB="91425"/>
                </a:tc>
                <a:tc>
                  <a:txBody>
                    <a:bodyPr/>
                    <a:lstStyle/>
                    <a:p>
                      <a:pPr marL="0" lvl="0" indent="0" algn="l" rtl="0">
                        <a:spcBef>
                          <a:spcPts val="0"/>
                        </a:spcBef>
                        <a:spcAft>
                          <a:spcPts val="0"/>
                        </a:spcAft>
                        <a:buNone/>
                      </a:pPr>
                      <a:r>
                        <a:rPr lang="en-US" sz="3000"/>
                        <a:t>プレゼンテーション層</a:t>
                      </a:r>
                      <a:endParaRPr sz="3000"/>
                    </a:p>
                  </a:txBody>
                  <a:tcPr marL="91425" marR="91425" marT="91425" marB="91425" anchor="ct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0002"/>
                  </a:ext>
                </a:extLst>
              </a:tr>
              <a:tr h="826675">
                <a:tc>
                  <a:txBody>
                    <a:bodyPr/>
                    <a:lstStyle/>
                    <a:p>
                      <a:pPr marL="0" lvl="0" indent="0" algn="ctr" rtl="0">
                        <a:spcBef>
                          <a:spcPts val="0"/>
                        </a:spcBef>
                        <a:spcAft>
                          <a:spcPts val="0"/>
                        </a:spcAft>
                        <a:buNone/>
                      </a:pPr>
                      <a:r>
                        <a:rPr lang="en-US" sz="3000"/>
                        <a:t>5</a:t>
                      </a:r>
                      <a:endParaRPr sz="3000"/>
                    </a:p>
                  </a:txBody>
                  <a:tcPr marL="91425" marR="91425" marT="91425" marB="91425"/>
                </a:tc>
                <a:tc>
                  <a:txBody>
                    <a:bodyPr/>
                    <a:lstStyle/>
                    <a:p>
                      <a:pPr marL="0" lvl="0" indent="0" algn="l" rtl="0">
                        <a:spcBef>
                          <a:spcPts val="0"/>
                        </a:spcBef>
                        <a:spcAft>
                          <a:spcPts val="0"/>
                        </a:spcAft>
                        <a:buNone/>
                      </a:pPr>
                      <a:r>
                        <a:rPr lang="en-US" sz="3000"/>
                        <a:t>セション層</a:t>
                      </a:r>
                      <a:endParaRPr sz="3000"/>
                    </a:p>
                  </a:txBody>
                  <a:tcPr marL="91425" marR="91425" marT="91425" marB="91425" anchor="ct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0003"/>
                  </a:ext>
                </a:extLst>
              </a:tr>
              <a:tr h="826675">
                <a:tc>
                  <a:txBody>
                    <a:bodyPr/>
                    <a:lstStyle/>
                    <a:p>
                      <a:pPr marL="0" lvl="0" indent="0" algn="ctr" rtl="0">
                        <a:spcBef>
                          <a:spcPts val="0"/>
                        </a:spcBef>
                        <a:spcAft>
                          <a:spcPts val="0"/>
                        </a:spcAft>
                        <a:buNone/>
                      </a:pPr>
                      <a:r>
                        <a:rPr lang="en-US" sz="3000"/>
                        <a:t>4</a:t>
                      </a:r>
                      <a:endParaRPr sz="3000"/>
                    </a:p>
                  </a:txBody>
                  <a:tcPr marL="91425" marR="91425" marT="91425" marB="91425"/>
                </a:tc>
                <a:tc>
                  <a:txBody>
                    <a:bodyPr/>
                    <a:lstStyle/>
                    <a:p>
                      <a:pPr marL="0" lvl="0" indent="0" algn="l" rtl="0">
                        <a:spcBef>
                          <a:spcPts val="0"/>
                        </a:spcBef>
                        <a:spcAft>
                          <a:spcPts val="0"/>
                        </a:spcAft>
                        <a:buNone/>
                      </a:pPr>
                      <a:r>
                        <a:rPr lang="en-US" sz="3000"/>
                        <a:t>トランスポート層</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4"/>
                  </a:ext>
                </a:extLst>
              </a:tr>
              <a:tr h="826675">
                <a:tc>
                  <a:txBody>
                    <a:bodyPr/>
                    <a:lstStyle/>
                    <a:p>
                      <a:pPr marL="0" lvl="0" indent="0" algn="ctr" rtl="0">
                        <a:spcBef>
                          <a:spcPts val="0"/>
                        </a:spcBef>
                        <a:spcAft>
                          <a:spcPts val="0"/>
                        </a:spcAft>
                        <a:buNone/>
                      </a:pPr>
                      <a:r>
                        <a:rPr lang="en-US" sz="3000"/>
                        <a:t>3</a:t>
                      </a:r>
                      <a:endParaRPr sz="3000"/>
                    </a:p>
                  </a:txBody>
                  <a:tcPr marL="91425" marR="91425" marT="91425" marB="91425"/>
                </a:tc>
                <a:tc>
                  <a:txBody>
                    <a:bodyPr/>
                    <a:lstStyle/>
                    <a:p>
                      <a:pPr marL="0" lvl="0" indent="0" algn="l" rtl="0">
                        <a:spcBef>
                          <a:spcPts val="0"/>
                        </a:spcBef>
                        <a:spcAft>
                          <a:spcPts val="0"/>
                        </a:spcAft>
                        <a:buNone/>
                      </a:pPr>
                      <a:r>
                        <a:rPr lang="en-US" sz="3000"/>
                        <a:t>ネットワーク層</a:t>
                      </a:r>
                      <a:endParaRPr sz="3000"/>
                    </a:p>
                  </a:txBody>
                  <a:tcPr marL="91425" marR="91425" marT="91425" marB="91425" anchor="ctr"/>
                </a:tc>
                <a:tc>
                  <a:txBody>
                    <a:bodyPr/>
                    <a:lstStyle/>
                    <a:p>
                      <a:pPr marL="0" lvl="0" indent="0" algn="l" rtl="0">
                        <a:spcBef>
                          <a:spcPts val="0"/>
                        </a:spcBef>
                        <a:spcAft>
                          <a:spcPts val="0"/>
                        </a:spcAft>
                        <a:buNone/>
                      </a:pPr>
                      <a:endParaRPr sz="3000"/>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5"/>
                  </a:ext>
                </a:extLst>
              </a:tr>
              <a:tr h="826675">
                <a:tc>
                  <a:txBody>
                    <a:bodyPr/>
                    <a:lstStyle/>
                    <a:p>
                      <a:pPr marL="0" lvl="0" indent="0" algn="ctr" rtl="0">
                        <a:spcBef>
                          <a:spcPts val="0"/>
                        </a:spcBef>
                        <a:spcAft>
                          <a:spcPts val="0"/>
                        </a:spcAft>
                        <a:buNone/>
                      </a:pPr>
                      <a:r>
                        <a:rPr lang="en-US" sz="3000"/>
                        <a:t>2</a:t>
                      </a:r>
                      <a:endParaRPr sz="3000"/>
                    </a:p>
                  </a:txBody>
                  <a:tcPr marL="91425" marR="91425" marT="91425" marB="91425"/>
                </a:tc>
                <a:tc>
                  <a:txBody>
                    <a:bodyPr/>
                    <a:lstStyle/>
                    <a:p>
                      <a:pPr marL="0" lvl="0" indent="0" algn="l" rtl="0">
                        <a:spcBef>
                          <a:spcPts val="0"/>
                        </a:spcBef>
                        <a:spcAft>
                          <a:spcPts val="0"/>
                        </a:spcAft>
                        <a:buNone/>
                      </a:pPr>
                      <a:r>
                        <a:rPr lang="en-US" sz="3000"/>
                        <a:t>データリンク層</a:t>
                      </a:r>
                      <a:endParaRPr sz="3000"/>
                    </a:p>
                  </a:txBody>
                  <a:tcPr marL="91425" marR="91425" marT="91425" marB="91425" anchor="ctr"/>
                </a:tc>
                <a:tc rowSpan="2">
                  <a:txBody>
                    <a:bodyPr/>
                    <a:lstStyle/>
                    <a:p>
                      <a:pPr marL="0" lvl="0" indent="0" algn="l" rtl="0">
                        <a:spcBef>
                          <a:spcPts val="0"/>
                        </a:spcBef>
                        <a:spcAft>
                          <a:spcPts val="0"/>
                        </a:spcAft>
                        <a:buNone/>
                      </a:pPr>
                      <a:endParaRPr sz="3000"/>
                    </a:p>
                  </a:txBody>
                  <a:tcPr marL="91425" marR="91425" marT="91425" marB="91425" anchor="ctr"/>
                </a:tc>
                <a:tc rowSpan="2">
                  <a:txBody>
                    <a:bodyPr/>
                    <a:lstStyle/>
                    <a:p>
                      <a:pPr marL="0" lvl="0" indent="0" algn="l" rtl="0">
                        <a:spcBef>
                          <a:spcPts val="0"/>
                        </a:spcBef>
                        <a:spcAft>
                          <a:spcPts val="0"/>
                        </a:spcAft>
                        <a:buNone/>
                      </a:pPr>
                      <a:endParaRPr/>
                    </a:p>
                  </a:txBody>
                  <a:tcPr marL="91425" marR="91425" marT="91425" marB="91425" anchor="ctr"/>
                </a:tc>
                <a:extLst>
                  <a:ext uri="{0D108BD9-81ED-4DB2-BD59-A6C34878D82A}">
                    <a16:rowId xmlns:a16="http://schemas.microsoft.com/office/drawing/2014/main" val="10006"/>
                  </a:ext>
                </a:extLst>
              </a:tr>
              <a:tr h="826675">
                <a:tc>
                  <a:txBody>
                    <a:bodyPr/>
                    <a:lstStyle/>
                    <a:p>
                      <a:pPr marL="0" lvl="0" indent="0" algn="ctr" rtl="0">
                        <a:spcBef>
                          <a:spcPts val="0"/>
                        </a:spcBef>
                        <a:spcAft>
                          <a:spcPts val="0"/>
                        </a:spcAft>
                        <a:buNone/>
                      </a:pPr>
                      <a:r>
                        <a:rPr lang="en-US" sz="3000"/>
                        <a:t>1</a:t>
                      </a:r>
                      <a:endParaRPr sz="3000"/>
                    </a:p>
                  </a:txBody>
                  <a:tcPr marL="91425" marR="91425" marT="91425" marB="91425"/>
                </a:tc>
                <a:tc>
                  <a:txBody>
                    <a:bodyPr/>
                    <a:lstStyle/>
                    <a:p>
                      <a:pPr marL="0" lvl="0" indent="0" algn="l" rtl="0">
                        <a:spcBef>
                          <a:spcPts val="0"/>
                        </a:spcBef>
                        <a:spcAft>
                          <a:spcPts val="0"/>
                        </a:spcAft>
                        <a:buNone/>
                      </a:pPr>
                      <a:r>
                        <a:rPr lang="en-US" sz="3000"/>
                        <a:t>物理層</a:t>
                      </a:r>
                      <a:endParaRPr sz="3000"/>
                    </a:p>
                  </a:txBody>
                  <a:tcPr marL="91425" marR="91425" marT="91425" marB="91425" anchor="ctr"/>
                </a:tc>
                <a:tc vMerge="1">
                  <a:txBody>
                    <a:bodyPr/>
                    <a:lstStyle/>
                    <a:p>
                      <a:endParaRPr lang="vi-VN"/>
                    </a:p>
                  </a:txBody>
                  <a:tcPr/>
                </a:tc>
                <a:tc vMerge="1">
                  <a:txBody>
                    <a:bodyPr/>
                    <a:lstStyle/>
                    <a:p>
                      <a:endParaRPr lang="vi-VN"/>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2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863" name="Google Shape;863;p122"/>
          <p:cNvSpPr txBox="1">
            <a:spLocks noGrp="1"/>
          </p:cNvSpPr>
          <p:nvPr>
            <p:ph type="body" idx="1"/>
          </p:nvPr>
        </p:nvSpPr>
        <p:spPr>
          <a:xfrm>
            <a:off x="794625" y="2190750"/>
            <a:ext cx="88746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a:solidFill>
                  <a:schemeClr val="dk1"/>
                </a:solidFill>
              </a:rPr>
              <a:t>〜てしまう 			Đã làm, lỡ làm gì</a:t>
            </a:r>
            <a:endParaRPr b="1">
              <a:solidFill>
                <a:schemeClr val="dk1"/>
              </a:solidFill>
            </a:endParaRPr>
          </a:p>
          <a:p>
            <a:pPr marL="45720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a:p>
            <a:pPr marL="0" lvl="0" indent="0" algn="l" rtl="0">
              <a:lnSpc>
                <a:spcPct val="150000"/>
              </a:lnSpc>
              <a:spcBef>
                <a:spcPts val="2400"/>
              </a:spcBef>
              <a:spcAft>
                <a:spcPts val="0"/>
              </a:spcAft>
              <a:buNone/>
            </a:pPr>
            <a:endParaRPr/>
          </a:p>
        </p:txBody>
      </p:sp>
      <p:sp>
        <p:nvSpPr>
          <p:cNvPr id="864" name="Google Shape;864;p1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80</a:t>
            </a:fld>
            <a:endParaRPr/>
          </a:p>
        </p:txBody>
      </p:sp>
      <p:sp>
        <p:nvSpPr>
          <p:cNvPr id="865" name="Google Shape;865;p122"/>
          <p:cNvSpPr txBox="1"/>
          <p:nvPr/>
        </p:nvSpPr>
        <p:spPr>
          <a:xfrm>
            <a:off x="1533225" y="6245888"/>
            <a:ext cx="11108400" cy="225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800">
                <a:solidFill>
                  <a:schemeClr val="dk1"/>
                </a:solidFill>
              </a:rPr>
              <a:t>例文：</a:t>
            </a:r>
            <a:endParaRPr sz="2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2800">
                <a:solidFill>
                  <a:schemeClr val="dk1"/>
                </a:solidFill>
              </a:rPr>
              <a:t>・昨日、友達に借りた漫画を全部読んでしまった。</a:t>
            </a:r>
            <a:endParaRPr sz="2800">
              <a:solidFill>
                <a:schemeClr val="dk1"/>
              </a:solidFill>
            </a:endParaRPr>
          </a:p>
          <a:p>
            <a:pPr marL="0" lvl="0" indent="0" algn="l" rtl="0">
              <a:lnSpc>
                <a:spcPct val="115000"/>
              </a:lnSpc>
              <a:spcBef>
                <a:spcPts val="0"/>
              </a:spcBef>
              <a:spcAft>
                <a:spcPts val="0"/>
              </a:spcAft>
              <a:buNone/>
            </a:pPr>
            <a:r>
              <a:rPr lang="en-US" sz="2800">
                <a:solidFill>
                  <a:schemeClr val="dk1"/>
                </a:solidFill>
              </a:rPr>
              <a:t>・明日あしたはテストです、ペンを忘わすれてしまわないように</a:t>
            </a:r>
            <a:br>
              <a:rPr lang="en-US" sz="2800">
                <a:solidFill>
                  <a:schemeClr val="dk1"/>
                </a:solidFill>
              </a:rPr>
            </a:br>
            <a:r>
              <a:rPr lang="en-US" sz="2800">
                <a:solidFill>
                  <a:schemeClr val="dk1"/>
                </a:solidFill>
              </a:rPr>
              <a:t>してください。</a:t>
            </a:r>
            <a:endParaRPr sz="2800">
              <a:solidFill>
                <a:schemeClr val="dk1"/>
              </a:solidFill>
            </a:endParaRPr>
          </a:p>
        </p:txBody>
      </p:sp>
      <p:sp>
        <p:nvSpPr>
          <p:cNvPr id="866" name="Google Shape;866;p122"/>
          <p:cNvSpPr txBox="1"/>
          <p:nvPr/>
        </p:nvSpPr>
        <p:spPr>
          <a:xfrm>
            <a:off x="1457475" y="3498000"/>
            <a:ext cx="11259900" cy="160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US" sz="2800" b="1">
                <a:solidFill>
                  <a:schemeClr val="dk1"/>
                </a:solidFill>
              </a:rPr>
              <a:t>意味：</a:t>
            </a:r>
            <a:r>
              <a:rPr lang="en-US" sz="2800">
                <a:solidFill>
                  <a:schemeClr val="dk1"/>
                </a:solidFill>
                <a:highlight>
                  <a:srgbClr val="FFFFFF"/>
                </a:highlight>
              </a:rPr>
              <a:t>- Diễn tả hành động đã hoàn thành</a:t>
            </a:r>
            <a:br>
              <a:rPr lang="en-US" sz="2800">
                <a:solidFill>
                  <a:schemeClr val="dk1"/>
                </a:solidFill>
                <a:highlight>
                  <a:srgbClr val="FFFFFF"/>
                </a:highlight>
              </a:rPr>
            </a:br>
            <a:r>
              <a:rPr lang="en-US" sz="2800">
                <a:solidFill>
                  <a:schemeClr val="dk1"/>
                </a:solidFill>
                <a:highlight>
                  <a:srgbClr val="FFFFFF"/>
                </a:highlight>
              </a:rPr>
              <a:t>　　　- Diễn tả hành động tiêu cực không chủ ý, làm điều gì đó </a:t>
            </a:r>
            <a:br>
              <a:rPr lang="en-US" sz="2800">
                <a:solidFill>
                  <a:schemeClr val="dk1"/>
                </a:solidFill>
                <a:highlight>
                  <a:srgbClr val="FFFFFF"/>
                </a:highlight>
              </a:rPr>
            </a:br>
            <a:r>
              <a:rPr lang="en-US" sz="2800">
                <a:solidFill>
                  <a:schemeClr val="dk1"/>
                </a:solidFill>
                <a:highlight>
                  <a:srgbClr val="FFFFFF"/>
                </a:highlight>
              </a:rPr>
              <a:t>             đáng tiếc.</a:t>
            </a:r>
            <a:endParaRPr sz="2800">
              <a:solidFill>
                <a:schemeClr val="dk1"/>
              </a:solidFill>
              <a:highlight>
                <a:srgbClr val="FFFFFF"/>
              </a:highlight>
            </a:endParaRPr>
          </a:p>
        </p:txBody>
      </p:sp>
      <p:sp>
        <p:nvSpPr>
          <p:cNvPr id="867" name="Google Shape;867;p122"/>
          <p:cNvSpPr txBox="1"/>
          <p:nvPr/>
        </p:nvSpPr>
        <p:spPr>
          <a:xfrm>
            <a:off x="1533225" y="5367550"/>
            <a:ext cx="627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t>使い方：</a:t>
            </a:r>
            <a:r>
              <a:rPr lang="en-US" sz="2800">
                <a:solidFill>
                  <a:schemeClr val="dk1"/>
                </a:solidFill>
              </a:rPr>
              <a:t>て＋しまう</a:t>
            </a:r>
            <a:endParaRPr sz="28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2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DNS</a:t>
            </a:r>
            <a:endParaRPr b="0"/>
          </a:p>
        </p:txBody>
      </p:sp>
      <p:sp>
        <p:nvSpPr>
          <p:cNvPr id="873" name="Google Shape;873;p12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81</a:t>
            </a:fld>
            <a:endParaRPr/>
          </a:p>
        </p:txBody>
      </p:sp>
      <p:pic>
        <p:nvPicPr>
          <p:cNvPr id="874" name="Google Shape;874;p123"/>
          <p:cNvPicPr preferRelativeResize="0"/>
          <p:nvPr/>
        </p:nvPicPr>
        <p:blipFill>
          <a:blip r:embed="rId3">
            <a:alphaModFix/>
          </a:blip>
          <a:stretch>
            <a:fillRect/>
          </a:stretch>
        </p:blipFill>
        <p:spPr>
          <a:xfrm>
            <a:off x="758825" y="2686042"/>
            <a:ext cx="11487150" cy="4381500"/>
          </a:xfrm>
          <a:prstGeom prst="rect">
            <a:avLst/>
          </a:prstGeom>
          <a:noFill/>
          <a:ln>
            <a:noFill/>
          </a:ln>
        </p:spPr>
      </p:pic>
      <p:sp>
        <p:nvSpPr>
          <p:cNvPr id="875" name="Google Shape;875;p123"/>
          <p:cNvSpPr/>
          <p:nvPr/>
        </p:nvSpPr>
        <p:spPr>
          <a:xfrm>
            <a:off x="758825" y="3391650"/>
            <a:ext cx="2759100" cy="3560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2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t>アルファベット語と</a:t>
            </a:r>
            <a:endParaRPr/>
          </a:p>
          <a:p>
            <a:pPr marL="0" lvl="0" indent="0" algn="ctr" rtl="0">
              <a:lnSpc>
                <a:spcPct val="100000"/>
              </a:lnSpc>
              <a:spcBef>
                <a:spcPts val="0"/>
              </a:spcBef>
              <a:spcAft>
                <a:spcPts val="0"/>
              </a:spcAft>
              <a:buClr>
                <a:srgbClr val="C63024"/>
              </a:buClr>
              <a:buSzPts val="6400"/>
              <a:buFont typeface="Arial"/>
              <a:buNone/>
            </a:pPr>
            <a:r>
              <a:rPr lang="en-US"/>
              <a:t>カタカナ語練習</a:t>
            </a:r>
            <a:endParaRPr/>
          </a:p>
        </p:txBody>
      </p:sp>
      <p:sp>
        <p:nvSpPr>
          <p:cNvPr id="881" name="Google Shape;881;p124"/>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25"/>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83</a:t>
            </a:fld>
            <a:endParaRPr/>
          </a:p>
        </p:txBody>
      </p:sp>
      <p:graphicFrame>
        <p:nvGraphicFramePr>
          <p:cNvPr id="887" name="Google Shape;887;p125"/>
          <p:cNvGraphicFramePr/>
          <p:nvPr/>
        </p:nvGraphicFramePr>
        <p:xfrm>
          <a:off x="1449274" y="2317003"/>
          <a:ext cx="10106275" cy="2750103"/>
        </p:xfrm>
        <a:graphic>
          <a:graphicData uri="http://schemas.openxmlformats.org/drawingml/2006/table">
            <a:tbl>
              <a:tblPr bandRow="1">
                <a:noFill/>
                <a:tableStyleId>{7DF8F40E-11E0-4055-ACDE-79FC650D25A4}</a:tableStyleId>
              </a:tblPr>
              <a:tblGrid>
                <a:gridCol w="3629625">
                  <a:extLst>
                    <a:ext uri="{9D8B030D-6E8A-4147-A177-3AD203B41FA5}">
                      <a16:colId xmlns:a16="http://schemas.microsoft.com/office/drawing/2014/main" val="20000"/>
                    </a:ext>
                  </a:extLst>
                </a:gridCol>
                <a:gridCol w="6476650">
                  <a:extLst>
                    <a:ext uri="{9D8B030D-6E8A-4147-A177-3AD203B41FA5}">
                      <a16:colId xmlns:a16="http://schemas.microsoft.com/office/drawing/2014/main" val="20001"/>
                    </a:ext>
                  </a:extLst>
                </a:gridCol>
              </a:tblGrid>
              <a:tr h="650625">
                <a:tc>
                  <a:txBody>
                    <a:bodyPr/>
                    <a:lstStyle/>
                    <a:p>
                      <a:pPr marL="0" lvl="0" indent="0" algn="ctr" rtl="0">
                        <a:lnSpc>
                          <a:spcPct val="205000"/>
                        </a:lnSpc>
                        <a:spcBef>
                          <a:spcPts val="0"/>
                        </a:spcBef>
                        <a:spcAft>
                          <a:spcPts val="0"/>
                        </a:spcAft>
                        <a:buClr>
                          <a:schemeClr val="dk1"/>
                        </a:buClr>
                        <a:buSzPts val="1100"/>
                        <a:buFont typeface="Arial"/>
                        <a:buNone/>
                      </a:pPr>
                      <a:r>
                        <a:rPr lang="en-US" sz="2600" b="1">
                          <a:solidFill>
                            <a:schemeClr val="dk1"/>
                          </a:solidFill>
                          <a:latin typeface="Arial"/>
                          <a:ea typeface="Arial"/>
                          <a:cs typeface="Arial"/>
                          <a:sym typeface="Arial"/>
                        </a:rPr>
                        <a:t>英語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652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ping</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Domain</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62100">
                <a:tc>
                  <a:txBody>
                    <a:bodyPr/>
                    <a:lstStyle/>
                    <a:p>
                      <a:pPr marL="0" lvl="0" indent="0" algn="l" rtl="0">
                        <a:spcBef>
                          <a:spcPts val="0"/>
                        </a:spcBef>
                        <a:spcAft>
                          <a:spcPts val="0"/>
                        </a:spcAft>
                        <a:buNone/>
                      </a:pPr>
                      <a:r>
                        <a:rPr lang="en-US" sz="2600">
                          <a:solidFill>
                            <a:schemeClr val="dk1"/>
                          </a:solidFill>
                        </a:rPr>
                        <a:t>　　Host</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88" name="Google Shape;888;p12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spcBef>
                <a:spcPts val="0"/>
              </a:spcBef>
              <a:spcAft>
                <a:spcPts val="0"/>
              </a:spcAft>
              <a:buClr>
                <a:srgbClr val="C63024"/>
              </a:buClr>
              <a:buSzPct val="100000"/>
              <a:buFont typeface="Arial"/>
              <a:buNone/>
            </a:pPr>
            <a:r>
              <a:rPr lang="en-US" b="0"/>
              <a:t>カタカナ語・アルファベット語</a:t>
            </a:r>
            <a:endParaRPr b="0"/>
          </a:p>
        </p:txBody>
      </p:sp>
      <p:graphicFrame>
        <p:nvGraphicFramePr>
          <p:cNvPr id="889" name="Google Shape;889;p125"/>
          <p:cNvGraphicFramePr/>
          <p:nvPr/>
        </p:nvGraphicFramePr>
        <p:xfrm>
          <a:off x="1449274" y="5559078"/>
          <a:ext cx="10106275" cy="3962303"/>
        </p:xfrm>
        <a:graphic>
          <a:graphicData uri="http://schemas.openxmlformats.org/drawingml/2006/table">
            <a:tbl>
              <a:tblPr bandRow="1">
                <a:noFill/>
                <a:tableStyleId>{7DF8F40E-11E0-4055-ACDE-79FC650D25A4}</a:tableStyleId>
              </a:tblPr>
              <a:tblGrid>
                <a:gridCol w="3629625">
                  <a:extLst>
                    <a:ext uri="{9D8B030D-6E8A-4147-A177-3AD203B41FA5}">
                      <a16:colId xmlns:a16="http://schemas.microsoft.com/office/drawing/2014/main" val="20000"/>
                    </a:ext>
                  </a:extLst>
                </a:gridCol>
                <a:gridCol w="6476650">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アルファベット</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487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IP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243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TCP/IP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14550">
                <a:tc>
                  <a:txBody>
                    <a:bodyPr/>
                    <a:lstStyle/>
                    <a:p>
                      <a:pPr marL="0" lvl="0" indent="0" algn="l" rtl="0">
                        <a:spcBef>
                          <a:spcPts val="0"/>
                        </a:spcBef>
                        <a:spcAft>
                          <a:spcPts val="0"/>
                        </a:spcAft>
                        <a:buNone/>
                      </a:pPr>
                      <a:r>
                        <a:rPr lang="en-US" sz="2600"/>
                        <a:t>　DNS</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92775">
                <a:tc>
                  <a:txBody>
                    <a:bodyPr/>
                    <a:lstStyle/>
                    <a:p>
                      <a:pPr marL="0" lvl="0" indent="0" algn="l" rtl="0">
                        <a:spcBef>
                          <a:spcPts val="0"/>
                        </a:spcBef>
                        <a:spcAft>
                          <a:spcPts val="0"/>
                        </a:spcAft>
                        <a:buNone/>
                      </a:pPr>
                      <a:r>
                        <a:rPr lang="en-US" sz="2600">
                          <a:solidFill>
                            <a:schemeClr val="dk1"/>
                          </a:solidFill>
                        </a:rPr>
                        <a:t>　IPv4</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41200">
                <a:tc>
                  <a:txBody>
                    <a:bodyPr/>
                    <a:lstStyle/>
                    <a:p>
                      <a:pPr marL="0" lvl="0" indent="0" algn="l" rtl="0">
                        <a:spcBef>
                          <a:spcPts val="0"/>
                        </a:spcBef>
                        <a:spcAft>
                          <a:spcPts val="0"/>
                        </a:spcAft>
                        <a:buNone/>
                      </a:pPr>
                      <a:r>
                        <a:rPr lang="en-US" sz="2600">
                          <a:solidFill>
                            <a:schemeClr val="dk1"/>
                          </a:solidFill>
                        </a:rPr>
                        <a:t>　IPv6</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26"/>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84</a:t>
            </a:fld>
            <a:endParaRPr/>
          </a:p>
        </p:txBody>
      </p:sp>
      <p:graphicFrame>
        <p:nvGraphicFramePr>
          <p:cNvPr id="895" name="Google Shape;895;p126"/>
          <p:cNvGraphicFramePr/>
          <p:nvPr/>
        </p:nvGraphicFramePr>
        <p:xfrm>
          <a:off x="1449274" y="2317003"/>
          <a:ext cx="10106275" cy="2750103"/>
        </p:xfrm>
        <a:graphic>
          <a:graphicData uri="http://schemas.openxmlformats.org/drawingml/2006/table">
            <a:tbl>
              <a:tblPr bandRow="1">
                <a:noFill/>
                <a:tableStyleId>{7DF8F40E-11E0-4055-ACDE-79FC650D25A4}</a:tableStyleId>
              </a:tblPr>
              <a:tblGrid>
                <a:gridCol w="3629625">
                  <a:extLst>
                    <a:ext uri="{9D8B030D-6E8A-4147-A177-3AD203B41FA5}">
                      <a16:colId xmlns:a16="http://schemas.microsoft.com/office/drawing/2014/main" val="20000"/>
                    </a:ext>
                  </a:extLst>
                </a:gridCol>
                <a:gridCol w="6476650">
                  <a:extLst>
                    <a:ext uri="{9D8B030D-6E8A-4147-A177-3AD203B41FA5}">
                      <a16:colId xmlns:a16="http://schemas.microsoft.com/office/drawing/2014/main" val="20001"/>
                    </a:ext>
                  </a:extLst>
                </a:gridCol>
              </a:tblGrid>
              <a:tr h="650625">
                <a:tc>
                  <a:txBody>
                    <a:bodyPr/>
                    <a:lstStyle/>
                    <a:p>
                      <a:pPr marL="0" lvl="0" indent="0" algn="ctr" rtl="0">
                        <a:lnSpc>
                          <a:spcPct val="205000"/>
                        </a:lnSpc>
                        <a:spcBef>
                          <a:spcPts val="0"/>
                        </a:spcBef>
                        <a:spcAft>
                          <a:spcPts val="0"/>
                        </a:spcAft>
                        <a:buClr>
                          <a:schemeClr val="dk1"/>
                        </a:buClr>
                        <a:buSzPts val="1100"/>
                        <a:buFont typeface="Arial"/>
                        <a:buNone/>
                      </a:pPr>
                      <a:r>
                        <a:rPr lang="en-US" sz="2600" b="1">
                          <a:solidFill>
                            <a:schemeClr val="dk1"/>
                          </a:solidFill>
                          <a:latin typeface="Arial"/>
                          <a:ea typeface="Arial"/>
                          <a:cs typeface="Arial"/>
                          <a:sym typeface="Arial"/>
                        </a:rPr>
                        <a:t>英語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652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ping</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　ピング</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Domain</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　ドメイン</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62100">
                <a:tc>
                  <a:txBody>
                    <a:bodyPr/>
                    <a:lstStyle/>
                    <a:p>
                      <a:pPr marL="0" lvl="0" indent="0" algn="l" rtl="0">
                        <a:spcBef>
                          <a:spcPts val="0"/>
                        </a:spcBef>
                        <a:spcAft>
                          <a:spcPts val="0"/>
                        </a:spcAft>
                        <a:buNone/>
                      </a:pPr>
                      <a:r>
                        <a:rPr lang="en-US" sz="2600">
                          <a:solidFill>
                            <a:schemeClr val="dk1"/>
                          </a:solidFill>
                        </a:rPr>
                        <a:t>　　Host</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　</a:t>
                      </a:r>
                      <a:r>
                        <a:rPr lang="en-US" sz="2600"/>
                        <a:t>ホスト</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96" name="Google Shape;896;p12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spcBef>
                <a:spcPts val="0"/>
              </a:spcBef>
              <a:spcAft>
                <a:spcPts val="0"/>
              </a:spcAft>
              <a:buClr>
                <a:srgbClr val="C63024"/>
              </a:buClr>
              <a:buSzPct val="100000"/>
              <a:buFont typeface="Arial"/>
              <a:buNone/>
            </a:pPr>
            <a:r>
              <a:rPr lang="en-US" b="0"/>
              <a:t>カタカナ語・アルファベット語</a:t>
            </a:r>
            <a:endParaRPr b="0"/>
          </a:p>
        </p:txBody>
      </p:sp>
      <p:graphicFrame>
        <p:nvGraphicFramePr>
          <p:cNvPr id="897" name="Google Shape;897;p126"/>
          <p:cNvGraphicFramePr/>
          <p:nvPr/>
        </p:nvGraphicFramePr>
        <p:xfrm>
          <a:off x="1449274" y="5559078"/>
          <a:ext cx="10106275" cy="3962303"/>
        </p:xfrm>
        <a:graphic>
          <a:graphicData uri="http://schemas.openxmlformats.org/drawingml/2006/table">
            <a:tbl>
              <a:tblPr bandRow="1">
                <a:noFill/>
                <a:tableStyleId>{7DF8F40E-11E0-4055-ACDE-79FC650D25A4}</a:tableStyleId>
              </a:tblPr>
              <a:tblGrid>
                <a:gridCol w="3629625">
                  <a:extLst>
                    <a:ext uri="{9D8B030D-6E8A-4147-A177-3AD203B41FA5}">
                      <a16:colId xmlns:a16="http://schemas.microsoft.com/office/drawing/2014/main" val="20000"/>
                    </a:ext>
                  </a:extLst>
                </a:gridCol>
                <a:gridCol w="6476650">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アルファベット</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487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IP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アイピー</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243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TCP/IP</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ティーシーピーアイピー</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14550">
                <a:tc>
                  <a:txBody>
                    <a:bodyPr/>
                    <a:lstStyle/>
                    <a:p>
                      <a:pPr marL="0" lvl="0" indent="0" algn="l" rtl="0">
                        <a:spcBef>
                          <a:spcPts val="0"/>
                        </a:spcBef>
                        <a:spcAft>
                          <a:spcPts val="0"/>
                        </a:spcAft>
                        <a:buNone/>
                      </a:pPr>
                      <a:r>
                        <a:rPr lang="en-US" sz="2600"/>
                        <a:t>　DNS</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dirty="0" err="1"/>
                        <a:t>ディーエヌエス</a:t>
                      </a:r>
                      <a:r>
                        <a:rPr lang="en-US" sz="2600" dirty="0"/>
                        <a:t>　</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92775">
                <a:tc>
                  <a:txBody>
                    <a:bodyPr/>
                    <a:lstStyle/>
                    <a:p>
                      <a:pPr marL="0" lvl="0" indent="0" algn="l" rtl="0">
                        <a:spcBef>
                          <a:spcPts val="0"/>
                        </a:spcBef>
                        <a:spcAft>
                          <a:spcPts val="0"/>
                        </a:spcAft>
                        <a:buNone/>
                      </a:pPr>
                      <a:r>
                        <a:rPr lang="en-US" sz="2600">
                          <a:solidFill>
                            <a:schemeClr val="dk1"/>
                          </a:solidFill>
                        </a:rPr>
                        <a:t>　IPv4</a:t>
                      </a: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solidFill>
                            <a:schemeClr val="dk1"/>
                          </a:solidFill>
                        </a:rPr>
                        <a:t>アイピーブイヨン</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41200">
                <a:tc>
                  <a:txBody>
                    <a:bodyPr/>
                    <a:lstStyle/>
                    <a:p>
                      <a:pPr marL="0" lvl="0" indent="0" algn="l" rtl="0">
                        <a:spcBef>
                          <a:spcPts val="0"/>
                        </a:spcBef>
                        <a:spcAft>
                          <a:spcPts val="0"/>
                        </a:spcAft>
                        <a:buNone/>
                      </a:pPr>
                      <a:r>
                        <a:rPr lang="en-US" sz="2600">
                          <a:solidFill>
                            <a:schemeClr val="dk1"/>
                          </a:solidFill>
                        </a:rPr>
                        <a:t>　IPv6</a:t>
                      </a:r>
                      <a:endParaRPr sz="2600">
                        <a:solidFill>
                          <a:schemeClr val="dk1"/>
                        </a:solidFill>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dirty="0" err="1">
                          <a:solidFill>
                            <a:schemeClr val="dk1"/>
                          </a:solidFill>
                        </a:rPr>
                        <a:t>アイピーブイロク／アイピーブイシックス</a:t>
                      </a:r>
                      <a:endParaRPr sz="2600" dirty="0">
                        <a:solidFill>
                          <a:schemeClr val="dk1"/>
                        </a:solidFil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2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spcBef>
                <a:spcPts val="0"/>
              </a:spcBef>
              <a:spcAft>
                <a:spcPts val="0"/>
              </a:spcAft>
              <a:buClr>
                <a:srgbClr val="C63024"/>
              </a:buClr>
              <a:buSzPts val="6400"/>
              <a:buFont typeface="Arial"/>
              <a:buNone/>
            </a:pPr>
            <a:r>
              <a:rPr lang="en-US"/>
              <a:t>復習</a:t>
            </a:r>
            <a:endParaRPr/>
          </a:p>
        </p:txBody>
      </p:sp>
      <p:sp>
        <p:nvSpPr>
          <p:cNvPr id="903" name="Google Shape;903;p12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2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問題1</a:t>
            </a:r>
            <a:endParaRPr/>
          </a:p>
        </p:txBody>
      </p:sp>
      <p:sp>
        <p:nvSpPr>
          <p:cNvPr id="909" name="Google Shape;909;p12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86</a:t>
            </a:fld>
            <a:endParaRPr/>
          </a:p>
        </p:txBody>
      </p:sp>
      <p:sp>
        <p:nvSpPr>
          <p:cNvPr id="910" name="Google Shape;910;p128"/>
          <p:cNvSpPr txBox="1"/>
          <p:nvPr/>
        </p:nvSpPr>
        <p:spPr>
          <a:xfrm>
            <a:off x="676450" y="2432400"/>
            <a:ext cx="12286800" cy="36936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a:solidFill>
                  <a:srgbClr val="090909"/>
                </a:solidFill>
                <a:highlight>
                  <a:schemeClr val="lt1"/>
                </a:highlight>
              </a:rPr>
              <a:t>IPv6のIPアドレスは何ビットか。</a:t>
            </a:r>
            <a:endParaRPr sz="3000">
              <a:solidFill>
                <a:srgbClr val="090909"/>
              </a:solidFill>
              <a:highlight>
                <a:schemeClr val="lt1"/>
              </a:highlight>
            </a:endParaRPr>
          </a:p>
          <a:p>
            <a:pPr marL="457200" lvl="0" indent="-419100" algn="l" rtl="0">
              <a:lnSpc>
                <a:spcPct val="115000"/>
              </a:lnSpc>
              <a:spcBef>
                <a:spcPts val="0"/>
              </a:spcBef>
              <a:spcAft>
                <a:spcPts val="0"/>
              </a:spcAft>
              <a:buClr>
                <a:srgbClr val="090909"/>
              </a:buClr>
              <a:buSzPts val="3000"/>
              <a:buAutoNum type="arabicPeriod"/>
            </a:pPr>
            <a:r>
              <a:rPr lang="en-US" sz="3000">
                <a:solidFill>
                  <a:srgbClr val="090909"/>
                </a:solidFill>
                <a:highlight>
                  <a:schemeClr val="lt1"/>
                </a:highlight>
              </a:rPr>
              <a:t>32</a:t>
            </a:r>
            <a:endParaRPr sz="3000">
              <a:solidFill>
                <a:srgbClr val="090909"/>
              </a:solidFill>
              <a:highlight>
                <a:schemeClr val="lt1"/>
              </a:highlight>
            </a:endParaRPr>
          </a:p>
          <a:p>
            <a:pPr marL="457200" lvl="0" indent="-419100" algn="l" rtl="0">
              <a:lnSpc>
                <a:spcPct val="115000"/>
              </a:lnSpc>
              <a:spcBef>
                <a:spcPts val="0"/>
              </a:spcBef>
              <a:spcAft>
                <a:spcPts val="0"/>
              </a:spcAft>
              <a:buClr>
                <a:srgbClr val="090909"/>
              </a:buClr>
              <a:buSzPts val="3000"/>
              <a:buAutoNum type="arabicPeriod"/>
            </a:pPr>
            <a:r>
              <a:rPr lang="en-US" sz="3000">
                <a:solidFill>
                  <a:srgbClr val="090909"/>
                </a:solidFill>
                <a:highlight>
                  <a:schemeClr val="lt1"/>
                </a:highlight>
              </a:rPr>
              <a:t>64</a:t>
            </a:r>
            <a:endParaRPr sz="3000">
              <a:solidFill>
                <a:srgbClr val="090909"/>
              </a:solidFill>
              <a:highlight>
                <a:schemeClr val="lt1"/>
              </a:highlight>
            </a:endParaRPr>
          </a:p>
          <a:p>
            <a:pPr marL="457200" lvl="0" indent="-419100" algn="l" rtl="0">
              <a:lnSpc>
                <a:spcPct val="115000"/>
              </a:lnSpc>
              <a:spcBef>
                <a:spcPts val="0"/>
              </a:spcBef>
              <a:spcAft>
                <a:spcPts val="0"/>
              </a:spcAft>
              <a:buClr>
                <a:srgbClr val="090909"/>
              </a:buClr>
              <a:buSzPts val="3000"/>
              <a:buAutoNum type="arabicPeriod"/>
            </a:pPr>
            <a:r>
              <a:rPr lang="en-US" sz="3000">
                <a:solidFill>
                  <a:srgbClr val="090909"/>
                </a:solidFill>
                <a:highlight>
                  <a:schemeClr val="lt1"/>
                </a:highlight>
              </a:rPr>
              <a:t>128</a:t>
            </a:r>
            <a:endParaRPr sz="3000">
              <a:solidFill>
                <a:srgbClr val="090909"/>
              </a:solidFill>
              <a:highlight>
                <a:schemeClr val="lt1"/>
              </a:highlight>
            </a:endParaRPr>
          </a:p>
          <a:p>
            <a:pPr marL="457200" lvl="0" indent="-419100" algn="l" rtl="0">
              <a:lnSpc>
                <a:spcPct val="115000"/>
              </a:lnSpc>
              <a:spcBef>
                <a:spcPts val="0"/>
              </a:spcBef>
              <a:spcAft>
                <a:spcPts val="0"/>
              </a:spcAft>
              <a:buClr>
                <a:srgbClr val="090909"/>
              </a:buClr>
              <a:buSzPts val="3000"/>
              <a:buAutoNum type="arabicPeriod"/>
            </a:pPr>
            <a:r>
              <a:rPr lang="en-US" sz="3000">
                <a:solidFill>
                  <a:srgbClr val="090909"/>
                </a:solidFill>
                <a:highlight>
                  <a:schemeClr val="lt1"/>
                </a:highlight>
              </a:rPr>
              <a:t>256</a:t>
            </a:r>
            <a:endParaRPr sz="3000" b="1">
              <a:solidFill>
                <a:srgbClr val="090909"/>
              </a:solidFill>
              <a:highlight>
                <a:schemeClr val="lt1"/>
              </a:high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2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問題2</a:t>
            </a:r>
            <a:endParaRPr/>
          </a:p>
        </p:txBody>
      </p:sp>
      <p:sp>
        <p:nvSpPr>
          <p:cNvPr id="916" name="Google Shape;916;p12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87</a:t>
            </a:fld>
            <a:endParaRPr/>
          </a:p>
        </p:txBody>
      </p:sp>
      <p:sp>
        <p:nvSpPr>
          <p:cNvPr id="917" name="Google Shape;917;p129"/>
          <p:cNvSpPr txBox="1"/>
          <p:nvPr/>
        </p:nvSpPr>
        <p:spPr>
          <a:xfrm>
            <a:off x="676450" y="2432400"/>
            <a:ext cx="12286800" cy="7321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000" b="1">
                <a:solidFill>
                  <a:srgbClr val="090909"/>
                </a:solidFill>
                <a:highlight>
                  <a:schemeClr val="lt1"/>
                </a:highlight>
              </a:rPr>
              <a:t>TCP/IPネットワークでDNSが果たす役割はどれか。</a:t>
            </a:r>
            <a:endParaRPr sz="3000" b="1">
              <a:solidFill>
                <a:srgbClr val="090909"/>
              </a:solidFill>
              <a:highlight>
                <a:schemeClr val="lt1"/>
              </a:highlight>
            </a:endParaRPr>
          </a:p>
          <a:p>
            <a:pPr marL="457200" lvl="0" indent="-419100" algn="l" rtl="0">
              <a:lnSpc>
                <a:spcPct val="115000"/>
              </a:lnSpc>
              <a:spcBef>
                <a:spcPts val="2000"/>
              </a:spcBef>
              <a:spcAft>
                <a:spcPts val="0"/>
              </a:spcAft>
              <a:buClr>
                <a:srgbClr val="090909"/>
              </a:buClr>
              <a:buSzPts val="3000"/>
              <a:buAutoNum type="arabicPeriod"/>
            </a:pPr>
            <a:r>
              <a:rPr lang="en-US" sz="3000">
                <a:solidFill>
                  <a:srgbClr val="090909"/>
                </a:solidFill>
                <a:highlight>
                  <a:schemeClr val="lt1"/>
                </a:highlight>
              </a:rPr>
              <a:t>PCやプリンターなどからのIPアドレス付与の要求に対し、　　　　サーバに登録してあるIPアドレスの中から使用されていない　　　IPアドレスを割り当てる。</a:t>
            </a:r>
            <a:endParaRPr sz="3000">
              <a:solidFill>
                <a:srgbClr val="090909"/>
              </a:solidFill>
              <a:highlight>
                <a:schemeClr val="lt1"/>
              </a:highlight>
            </a:endParaRPr>
          </a:p>
          <a:p>
            <a:pPr marL="457200" lvl="0" indent="-419100" algn="l" rtl="0">
              <a:lnSpc>
                <a:spcPct val="115000"/>
              </a:lnSpc>
              <a:spcBef>
                <a:spcPts val="1000"/>
              </a:spcBef>
              <a:spcAft>
                <a:spcPts val="0"/>
              </a:spcAft>
              <a:buClr>
                <a:srgbClr val="090909"/>
              </a:buClr>
              <a:buSzPts val="3000"/>
              <a:buAutoNum type="arabicPeriod"/>
            </a:pPr>
            <a:r>
              <a:rPr lang="en-US" sz="3000">
                <a:solidFill>
                  <a:srgbClr val="090909"/>
                </a:solidFill>
                <a:highlight>
                  <a:schemeClr val="lt1"/>
                </a:highlight>
              </a:rPr>
              <a:t>サーバにあるプログラムを、サーバのIPアドレスを意識すること　なく、プログラム名の指定だけで呼び出すようにする。</a:t>
            </a:r>
            <a:endParaRPr sz="3000">
              <a:solidFill>
                <a:srgbClr val="090909"/>
              </a:solidFill>
              <a:highlight>
                <a:schemeClr val="lt1"/>
              </a:highlight>
            </a:endParaRPr>
          </a:p>
          <a:p>
            <a:pPr marL="457200" lvl="0" indent="-419100" algn="l" rtl="0">
              <a:lnSpc>
                <a:spcPct val="115000"/>
              </a:lnSpc>
              <a:spcBef>
                <a:spcPts val="1000"/>
              </a:spcBef>
              <a:spcAft>
                <a:spcPts val="0"/>
              </a:spcAft>
              <a:buClr>
                <a:srgbClr val="090909"/>
              </a:buClr>
              <a:buSzPts val="3000"/>
              <a:buAutoNum type="arabicPeriod"/>
            </a:pPr>
            <a:r>
              <a:rPr lang="en-US" sz="3000">
                <a:solidFill>
                  <a:srgbClr val="090909"/>
                </a:solidFill>
                <a:highlight>
                  <a:schemeClr val="lt1"/>
                </a:highlight>
              </a:rPr>
              <a:t>社内のプライベートIPアドレスをグローバルIPアドレスに変換し、インターネットへのアクセスを可能にする。</a:t>
            </a:r>
            <a:endParaRPr sz="3000">
              <a:solidFill>
                <a:srgbClr val="090909"/>
              </a:solidFill>
              <a:highlight>
                <a:schemeClr val="lt1"/>
              </a:highlight>
            </a:endParaRPr>
          </a:p>
          <a:p>
            <a:pPr marL="457200" lvl="0" indent="-419100" algn="l" rtl="0">
              <a:lnSpc>
                <a:spcPct val="115000"/>
              </a:lnSpc>
              <a:spcBef>
                <a:spcPts val="1000"/>
              </a:spcBef>
              <a:spcAft>
                <a:spcPts val="0"/>
              </a:spcAft>
              <a:buClr>
                <a:srgbClr val="090909"/>
              </a:buClr>
              <a:buSzPts val="3000"/>
              <a:buAutoNum type="arabicPeriod"/>
            </a:pPr>
            <a:r>
              <a:rPr lang="en-US" sz="3000">
                <a:solidFill>
                  <a:srgbClr val="090909"/>
                </a:solidFill>
                <a:highlight>
                  <a:schemeClr val="lt1"/>
                </a:highlight>
              </a:rPr>
              <a:t>ドメイン名やホスト名などとIPアドレスを対応付ける。</a:t>
            </a:r>
            <a:endParaRPr sz="3000">
              <a:solidFill>
                <a:srgbClr val="090909"/>
              </a:solidFill>
              <a:highlight>
                <a:schemeClr val="lt1"/>
              </a:highlight>
            </a:endParaRPr>
          </a:p>
          <a:p>
            <a:pPr marL="0" marR="0" lvl="0" indent="0" algn="l" rtl="0">
              <a:lnSpc>
                <a:spcPct val="150000"/>
              </a:lnSpc>
              <a:spcBef>
                <a:spcPts val="0"/>
              </a:spcBef>
              <a:spcAft>
                <a:spcPts val="0"/>
              </a:spcAft>
              <a:buNone/>
            </a:pPr>
            <a:endParaRPr sz="3000" b="1">
              <a:solidFill>
                <a:srgbClr val="090909"/>
              </a:solidFill>
              <a:highlight>
                <a:schemeClr val="lt1"/>
              </a:high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3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問題3</a:t>
            </a:r>
            <a:endParaRPr/>
          </a:p>
        </p:txBody>
      </p:sp>
      <p:sp>
        <p:nvSpPr>
          <p:cNvPr id="923" name="Google Shape;923;p13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88</a:t>
            </a:fld>
            <a:endParaRPr/>
          </a:p>
        </p:txBody>
      </p:sp>
      <p:sp>
        <p:nvSpPr>
          <p:cNvPr id="924" name="Google Shape;924;p130"/>
          <p:cNvSpPr txBox="1"/>
          <p:nvPr/>
        </p:nvSpPr>
        <p:spPr>
          <a:xfrm>
            <a:off x="676450" y="2432400"/>
            <a:ext cx="12286800" cy="7321200"/>
          </a:xfrm>
          <a:prstGeom prst="rect">
            <a:avLst/>
          </a:prstGeom>
          <a:noFill/>
          <a:ln>
            <a:noFill/>
          </a:ln>
        </p:spPr>
        <p:txBody>
          <a:bodyPr spcFirstLastPara="1" wrap="square" lIns="50800" tIns="50800" rIns="50800" bIns="50800" anchor="t" anchorCtr="0">
            <a:normAutofit/>
          </a:bodyPr>
          <a:lstStyle/>
          <a:p>
            <a:pPr marL="0" lvl="0" indent="0" algn="l" rtl="0">
              <a:lnSpc>
                <a:spcPct val="150000"/>
              </a:lnSpc>
              <a:spcBef>
                <a:spcPts val="0"/>
              </a:spcBef>
              <a:spcAft>
                <a:spcPts val="0"/>
              </a:spcAft>
              <a:buClr>
                <a:schemeClr val="dk1"/>
              </a:buClr>
              <a:buSzPts val="1100"/>
              <a:buFont typeface="Arial"/>
              <a:buNone/>
            </a:pPr>
            <a:r>
              <a:rPr lang="en-US" sz="3000" b="1">
                <a:solidFill>
                  <a:srgbClr val="090909"/>
                </a:solidFill>
                <a:highlight>
                  <a:schemeClr val="lt1"/>
                </a:highlight>
              </a:rPr>
              <a:t>IPv4アドレス表記として、正しくないものはどれか。</a:t>
            </a:r>
            <a:endParaRPr sz="3000" b="1">
              <a:solidFill>
                <a:srgbClr val="090909"/>
              </a:solidFill>
              <a:highlight>
                <a:schemeClr val="lt1"/>
              </a:highlight>
            </a:endParaRPr>
          </a:p>
          <a:p>
            <a:pPr marL="457200" lvl="0" indent="-419100" algn="l" rtl="0">
              <a:lnSpc>
                <a:spcPct val="150000"/>
              </a:lnSpc>
              <a:spcBef>
                <a:spcPts val="0"/>
              </a:spcBef>
              <a:spcAft>
                <a:spcPts val="0"/>
              </a:spcAft>
              <a:buClr>
                <a:srgbClr val="090909"/>
              </a:buClr>
              <a:buSzPts val="3000"/>
              <a:buAutoNum type="arabicPeriod"/>
            </a:pPr>
            <a:r>
              <a:rPr lang="en-US" sz="3000">
                <a:solidFill>
                  <a:srgbClr val="090909"/>
                </a:solidFill>
                <a:highlight>
                  <a:schemeClr val="lt1"/>
                </a:highlight>
              </a:rPr>
              <a:t>10.0.0.0</a:t>
            </a:r>
            <a:endParaRPr sz="3000">
              <a:solidFill>
                <a:srgbClr val="090909"/>
              </a:solidFill>
              <a:highlight>
                <a:schemeClr val="lt1"/>
              </a:highlight>
            </a:endParaRPr>
          </a:p>
          <a:p>
            <a:pPr marL="457200" lvl="0" indent="-419100" algn="l" rtl="0">
              <a:lnSpc>
                <a:spcPct val="150000"/>
              </a:lnSpc>
              <a:spcBef>
                <a:spcPts val="0"/>
              </a:spcBef>
              <a:spcAft>
                <a:spcPts val="0"/>
              </a:spcAft>
              <a:buClr>
                <a:schemeClr val="dk1"/>
              </a:buClr>
              <a:buSzPts val="3000"/>
              <a:buAutoNum type="arabicPeriod"/>
            </a:pPr>
            <a:r>
              <a:rPr lang="en-US" sz="3000">
                <a:solidFill>
                  <a:schemeClr val="dk1"/>
                </a:solidFill>
                <a:highlight>
                  <a:schemeClr val="lt1"/>
                </a:highlight>
              </a:rPr>
              <a:t>10.10.10.256</a:t>
            </a:r>
            <a:endParaRPr sz="3000">
              <a:solidFill>
                <a:schemeClr val="dk1"/>
              </a:solidFill>
              <a:highlight>
                <a:schemeClr val="lt1"/>
              </a:highlight>
            </a:endParaRPr>
          </a:p>
          <a:p>
            <a:pPr marL="457200" lvl="0" indent="-419100" algn="l" rtl="0">
              <a:lnSpc>
                <a:spcPct val="150000"/>
              </a:lnSpc>
              <a:spcBef>
                <a:spcPts val="0"/>
              </a:spcBef>
              <a:spcAft>
                <a:spcPts val="0"/>
              </a:spcAft>
              <a:buClr>
                <a:srgbClr val="090909"/>
              </a:buClr>
              <a:buSzPts val="3000"/>
              <a:buAutoNum type="arabicPeriod"/>
            </a:pPr>
            <a:r>
              <a:rPr lang="en-US" sz="3000">
                <a:solidFill>
                  <a:srgbClr val="090909"/>
                </a:solidFill>
                <a:highlight>
                  <a:schemeClr val="lt1"/>
                </a:highlight>
              </a:rPr>
              <a:t>192.168.0.1</a:t>
            </a:r>
            <a:endParaRPr sz="3000">
              <a:solidFill>
                <a:srgbClr val="090909"/>
              </a:solidFill>
              <a:highlight>
                <a:schemeClr val="lt1"/>
              </a:highlight>
            </a:endParaRPr>
          </a:p>
          <a:p>
            <a:pPr marL="457200" lvl="0" indent="-419100" algn="l" rtl="0">
              <a:lnSpc>
                <a:spcPct val="150000"/>
              </a:lnSpc>
              <a:spcBef>
                <a:spcPts val="0"/>
              </a:spcBef>
              <a:spcAft>
                <a:spcPts val="0"/>
              </a:spcAft>
              <a:buClr>
                <a:srgbClr val="090909"/>
              </a:buClr>
              <a:buSzPts val="3000"/>
              <a:buAutoNum type="arabicPeriod"/>
            </a:pPr>
            <a:r>
              <a:rPr lang="en-US" sz="3000">
                <a:solidFill>
                  <a:srgbClr val="090909"/>
                </a:solidFill>
                <a:highlight>
                  <a:schemeClr val="lt1"/>
                </a:highlight>
              </a:rPr>
              <a:t>224.0.1.1</a:t>
            </a:r>
            <a:endParaRPr sz="3000">
              <a:solidFill>
                <a:srgbClr val="090909"/>
              </a:solidFill>
              <a:highlight>
                <a:schemeClr val="lt1"/>
              </a:highlight>
            </a:endParaRPr>
          </a:p>
          <a:p>
            <a:pPr marL="457200" lvl="0" indent="0" algn="l" rtl="0">
              <a:lnSpc>
                <a:spcPct val="150000"/>
              </a:lnSpc>
              <a:spcBef>
                <a:spcPts val="0"/>
              </a:spcBef>
              <a:spcAft>
                <a:spcPts val="0"/>
              </a:spcAft>
              <a:buClr>
                <a:schemeClr val="dk1"/>
              </a:buClr>
              <a:buSzPts val="1100"/>
              <a:buFont typeface="Arial"/>
              <a:buNone/>
            </a:pPr>
            <a:endParaRPr sz="3000">
              <a:solidFill>
                <a:srgbClr val="090909"/>
              </a:solidFill>
              <a:highlight>
                <a:schemeClr val="lt1"/>
              </a:highlight>
            </a:endParaRPr>
          </a:p>
          <a:p>
            <a:pPr marL="0" lvl="0" indent="0" algn="l" rtl="0">
              <a:lnSpc>
                <a:spcPct val="150000"/>
              </a:lnSpc>
              <a:spcBef>
                <a:spcPts val="0"/>
              </a:spcBef>
              <a:spcAft>
                <a:spcPts val="0"/>
              </a:spcAft>
              <a:buClr>
                <a:schemeClr val="dk1"/>
              </a:buClr>
              <a:buSzPts val="1100"/>
              <a:buFont typeface="Arial"/>
              <a:buNone/>
            </a:pPr>
            <a:endParaRPr sz="3000">
              <a:solidFill>
                <a:srgbClr val="090909"/>
              </a:solidFill>
              <a:highlight>
                <a:schemeClr val="lt1"/>
              </a:highlight>
            </a:endParaRPr>
          </a:p>
          <a:p>
            <a:pPr marL="0" marR="0" lvl="0" indent="0" algn="l" rtl="0">
              <a:lnSpc>
                <a:spcPct val="150000"/>
              </a:lnSpc>
              <a:spcBef>
                <a:spcPts val="0"/>
              </a:spcBef>
              <a:spcAft>
                <a:spcPts val="0"/>
              </a:spcAft>
              <a:buNone/>
            </a:pPr>
            <a:endParaRPr sz="3000" b="1">
              <a:solidFill>
                <a:srgbClr val="090909"/>
              </a:solidFill>
              <a:highlight>
                <a:schemeClr val="lt1"/>
              </a:high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3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問題4</a:t>
            </a:r>
            <a:endParaRPr/>
          </a:p>
        </p:txBody>
      </p:sp>
      <p:sp>
        <p:nvSpPr>
          <p:cNvPr id="930" name="Google Shape;930;p13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89</a:t>
            </a:fld>
            <a:endParaRPr/>
          </a:p>
        </p:txBody>
      </p:sp>
      <p:sp>
        <p:nvSpPr>
          <p:cNvPr id="931" name="Google Shape;931;p131"/>
          <p:cNvSpPr txBox="1"/>
          <p:nvPr/>
        </p:nvSpPr>
        <p:spPr>
          <a:xfrm>
            <a:off x="599475" y="2293975"/>
            <a:ext cx="12286800" cy="5972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000">
                <a:solidFill>
                  <a:srgbClr val="090909"/>
                </a:solidFill>
                <a:highlight>
                  <a:srgbClr val="FFFFFF"/>
                </a:highlight>
              </a:rPr>
              <a:t>IPv4のIPアドレスは何ビットか。</a:t>
            </a:r>
            <a:endParaRPr sz="300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a:solidFill>
                  <a:srgbClr val="090909"/>
                </a:solidFill>
                <a:highlight>
                  <a:srgbClr val="FFFFFF"/>
                </a:highlight>
              </a:rPr>
              <a:t>32</a:t>
            </a:r>
            <a:endParaRPr sz="300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a:solidFill>
                  <a:srgbClr val="090909"/>
                </a:solidFill>
                <a:highlight>
                  <a:srgbClr val="FFFFFF"/>
                </a:highlight>
              </a:rPr>
              <a:t>64</a:t>
            </a:r>
            <a:endParaRPr sz="300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a:solidFill>
                  <a:srgbClr val="090909"/>
                </a:solidFill>
                <a:highlight>
                  <a:srgbClr val="FFFFFF"/>
                </a:highlight>
              </a:rPr>
              <a:t>128</a:t>
            </a:r>
            <a:endParaRPr sz="300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a:solidFill>
                  <a:srgbClr val="090909"/>
                </a:solidFill>
                <a:highlight>
                  <a:srgbClr val="FFFFFF"/>
                </a:highlight>
              </a:rPr>
              <a:t>256</a:t>
            </a:r>
            <a:endParaRPr sz="3000">
              <a:solidFill>
                <a:srgbClr val="090909"/>
              </a:solidFill>
              <a:highlight>
                <a:srgbClr val="FFFFFF"/>
              </a:highlight>
            </a:endParaRPr>
          </a:p>
          <a:p>
            <a:pPr marL="457200" marR="0" lvl="0" indent="0" algn="l" rtl="0">
              <a:lnSpc>
                <a:spcPct val="115000"/>
              </a:lnSpc>
              <a:spcBef>
                <a:spcPts val="0"/>
              </a:spcBef>
              <a:spcAft>
                <a:spcPts val="0"/>
              </a:spcAft>
              <a:buNone/>
            </a:pPr>
            <a:endParaRPr sz="3000">
              <a:solidFill>
                <a:srgbClr val="090909"/>
              </a:solidFill>
              <a:highlight>
                <a:srgbClr val="FFFFFF"/>
              </a:highlight>
            </a:endParaRPr>
          </a:p>
          <a:p>
            <a:pPr marL="0" marR="0" lvl="0" indent="0" algn="l" rtl="0">
              <a:lnSpc>
                <a:spcPct val="115000"/>
              </a:lnSpc>
              <a:spcBef>
                <a:spcPts val="0"/>
              </a:spcBef>
              <a:spcAft>
                <a:spcPts val="0"/>
              </a:spcAft>
              <a:buNone/>
            </a:pPr>
            <a:endParaRPr sz="3000">
              <a:solidFill>
                <a:srgbClr val="090909"/>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TCP/IPのプロトコル</a:t>
            </a:r>
            <a:endParaRPr b="0"/>
          </a:p>
        </p:txBody>
      </p:sp>
      <p:sp>
        <p:nvSpPr>
          <p:cNvPr id="326" name="Google Shape;326;p5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graphicFrame>
        <p:nvGraphicFramePr>
          <p:cNvPr id="327" name="Google Shape;327;p55"/>
          <p:cNvGraphicFramePr/>
          <p:nvPr/>
        </p:nvGraphicFramePr>
        <p:xfrm>
          <a:off x="532925" y="2262425"/>
          <a:ext cx="11937700" cy="7348600"/>
        </p:xfrm>
        <a:graphic>
          <a:graphicData uri="http://schemas.openxmlformats.org/drawingml/2006/table">
            <a:tbl>
              <a:tblPr>
                <a:noFill/>
                <a:tableStyleId>{7D4B74DB-A764-4EB8-BD53-098A5F1C352A}</a:tableStyleId>
              </a:tblPr>
              <a:tblGrid>
                <a:gridCol w="3579300">
                  <a:extLst>
                    <a:ext uri="{9D8B030D-6E8A-4147-A177-3AD203B41FA5}">
                      <a16:colId xmlns:a16="http://schemas.microsoft.com/office/drawing/2014/main" val="20000"/>
                    </a:ext>
                  </a:extLst>
                </a:gridCol>
                <a:gridCol w="8358400">
                  <a:extLst>
                    <a:ext uri="{9D8B030D-6E8A-4147-A177-3AD203B41FA5}">
                      <a16:colId xmlns:a16="http://schemas.microsoft.com/office/drawing/2014/main" val="20001"/>
                    </a:ext>
                  </a:extLst>
                </a:gridCol>
              </a:tblGrid>
              <a:tr h="820825">
                <a:tc>
                  <a:txBody>
                    <a:bodyPr/>
                    <a:lstStyle/>
                    <a:p>
                      <a:pPr marL="0" lvl="0" indent="0" algn="l" rtl="0">
                        <a:spcBef>
                          <a:spcPts val="0"/>
                        </a:spcBef>
                        <a:spcAft>
                          <a:spcPts val="0"/>
                        </a:spcAft>
                        <a:buNone/>
                      </a:pPr>
                      <a:r>
                        <a:rPr lang="en-US" sz="3200"/>
                        <a:t>プロトコル名</a:t>
                      </a:r>
                      <a:endParaRPr sz="3200"/>
                    </a:p>
                  </a:txBody>
                  <a:tcPr marL="91425" marR="91425" marT="91425" marB="91425" anchor="ctr">
                    <a:solidFill>
                      <a:srgbClr val="6FA8DC"/>
                    </a:solidFill>
                  </a:tcPr>
                </a:tc>
                <a:tc>
                  <a:txBody>
                    <a:bodyPr/>
                    <a:lstStyle/>
                    <a:p>
                      <a:pPr marL="0" lvl="0" indent="0" algn="l" rtl="0">
                        <a:spcBef>
                          <a:spcPts val="0"/>
                        </a:spcBef>
                        <a:spcAft>
                          <a:spcPts val="0"/>
                        </a:spcAft>
                        <a:buNone/>
                      </a:pPr>
                      <a:r>
                        <a:rPr lang="en-US" sz="3200"/>
                        <a:t>サービスの説明</a:t>
                      </a:r>
                      <a:endParaRPr sz="3200"/>
                    </a:p>
                  </a:txBody>
                  <a:tcPr marL="91425" marR="91425" marT="91425" marB="91425" anchor="ctr">
                    <a:solidFill>
                      <a:srgbClr val="6FA8DC"/>
                    </a:solidFill>
                  </a:tcPr>
                </a:tc>
                <a:extLst>
                  <a:ext uri="{0D108BD9-81ED-4DB2-BD59-A6C34878D82A}">
                    <a16:rowId xmlns:a16="http://schemas.microsoft.com/office/drawing/2014/main" val="10000"/>
                  </a:ext>
                </a:extLst>
              </a:tr>
              <a:tr h="820825">
                <a:tc>
                  <a:txBody>
                    <a:bodyPr/>
                    <a:lstStyle/>
                    <a:p>
                      <a:pPr marL="0" lvl="0" indent="0" algn="l" rtl="0">
                        <a:spcBef>
                          <a:spcPts val="0"/>
                        </a:spcBef>
                        <a:spcAft>
                          <a:spcPts val="0"/>
                        </a:spcAft>
                        <a:buNone/>
                      </a:pPr>
                      <a:r>
                        <a:rPr lang="en-US" sz="2800"/>
                        <a:t>HTTP</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1"/>
                  </a:ext>
                </a:extLst>
              </a:tr>
              <a:tr h="1016325">
                <a:tc>
                  <a:txBody>
                    <a:bodyPr/>
                    <a:lstStyle/>
                    <a:p>
                      <a:pPr marL="0" lvl="0" indent="0" algn="l" rtl="0">
                        <a:spcBef>
                          <a:spcPts val="0"/>
                        </a:spcBef>
                        <a:spcAft>
                          <a:spcPts val="0"/>
                        </a:spcAft>
                        <a:buNone/>
                      </a:pPr>
                      <a:r>
                        <a:rPr lang="en-US" sz="2800"/>
                        <a:t>FTP</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2"/>
                  </a:ext>
                </a:extLst>
              </a:tr>
              <a:tr h="1016325">
                <a:tc>
                  <a:txBody>
                    <a:bodyPr/>
                    <a:lstStyle/>
                    <a:p>
                      <a:pPr marL="0" lvl="0" indent="0" algn="l" rtl="0">
                        <a:spcBef>
                          <a:spcPts val="0"/>
                        </a:spcBef>
                        <a:spcAft>
                          <a:spcPts val="0"/>
                        </a:spcAft>
                        <a:buNone/>
                      </a:pPr>
                      <a:r>
                        <a:rPr lang="en-US" sz="2800"/>
                        <a:t>TELNET</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3"/>
                  </a:ext>
                </a:extLst>
              </a:tr>
              <a:tr h="820825">
                <a:tc>
                  <a:txBody>
                    <a:bodyPr/>
                    <a:lstStyle/>
                    <a:p>
                      <a:pPr marL="0" lvl="0" indent="0" algn="l" rtl="0">
                        <a:spcBef>
                          <a:spcPts val="0"/>
                        </a:spcBef>
                        <a:spcAft>
                          <a:spcPts val="0"/>
                        </a:spcAft>
                        <a:buNone/>
                      </a:pPr>
                      <a:r>
                        <a:rPr lang="en-US" sz="2800"/>
                        <a:t>SMTP</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4"/>
                  </a:ext>
                </a:extLst>
              </a:tr>
              <a:tr h="1016325">
                <a:tc>
                  <a:txBody>
                    <a:bodyPr/>
                    <a:lstStyle/>
                    <a:p>
                      <a:pPr marL="0" lvl="0" indent="0" algn="l" rtl="0">
                        <a:spcBef>
                          <a:spcPts val="0"/>
                        </a:spcBef>
                        <a:spcAft>
                          <a:spcPts val="0"/>
                        </a:spcAft>
                        <a:buNone/>
                      </a:pPr>
                      <a:r>
                        <a:rPr lang="en-US" sz="2800"/>
                        <a:t>POP3</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5"/>
                  </a:ext>
                </a:extLst>
              </a:tr>
              <a:tr h="1016325">
                <a:tc>
                  <a:txBody>
                    <a:bodyPr/>
                    <a:lstStyle/>
                    <a:p>
                      <a:pPr marL="0" lvl="0" indent="0" algn="l" rtl="0">
                        <a:spcBef>
                          <a:spcPts val="0"/>
                        </a:spcBef>
                        <a:spcAft>
                          <a:spcPts val="0"/>
                        </a:spcAft>
                        <a:buNone/>
                      </a:pPr>
                      <a:r>
                        <a:rPr lang="en-US" sz="2800"/>
                        <a:t>NTP</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6"/>
                  </a:ext>
                </a:extLst>
              </a:tr>
              <a:tr h="820825">
                <a:tc>
                  <a:txBody>
                    <a:bodyPr/>
                    <a:lstStyle/>
                    <a:p>
                      <a:pPr marL="0" lvl="0" indent="0" algn="l" rtl="0">
                        <a:spcBef>
                          <a:spcPts val="0"/>
                        </a:spcBef>
                        <a:spcAft>
                          <a:spcPts val="0"/>
                        </a:spcAft>
                        <a:buNone/>
                      </a:pPr>
                      <a:r>
                        <a:rPr lang="en-US" sz="2800"/>
                        <a:t>SNMP</a:t>
                      </a:r>
                      <a:endParaRPr sz="2800"/>
                    </a:p>
                  </a:txBody>
                  <a:tcPr marL="91425" marR="91425" marT="91425" marB="91425" anchor="ctr"/>
                </a:tc>
                <a:tc>
                  <a:txBody>
                    <a:bodyPr/>
                    <a:lstStyle/>
                    <a:p>
                      <a:pPr marL="0" lvl="0" indent="0" algn="l" rtl="0">
                        <a:spcBef>
                          <a:spcPts val="0"/>
                        </a:spcBef>
                        <a:spcAft>
                          <a:spcPts val="0"/>
                        </a:spcAft>
                        <a:buNone/>
                      </a:pPr>
                      <a:endParaRPr sz="2800"/>
                    </a:p>
                  </a:txBody>
                  <a:tcPr marL="91425" marR="91425" marT="91425" marB="91425" anchor="ctr"/>
                </a:tc>
                <a:extLst>
                  <a:ext uri="{0D108BD9-81ED-4DB2-BD59-A6C34878D82A}">
                    <a16:rowId xmlns:a16="http://schemas.microsoft.com/office/drawing/2014/main" val="10007"/>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32"/>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937" name="Google Shape;937;p132"/>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943" name="Google Shape;943;p1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91</a:t>
            </a:fld>
            <a:endParaRPr/>
          </a:p>
        </p:txBody>
      </p:sp>
      <p:sp>
        <p:nvSpPr>
          <p:cNvPr id="944" name="Google Shape;944;p133"/>
          <p:cNvSpPr txBox="1">
            <a:spLocks noGrp="1"/>
          </p:cNvSpPr>
          <p:nvPr>
            <p:ph type="body" idx="1"/>
          </p:nvPr>
        </p:nvSpPr>
        <p:spPr>
          <a:xfrm>
            <a:off x="723900" y="3962300"/>
            <a:ext cx="11764800" cy="15894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a:t>以下の言葉について調べて来てください</a:t>
            </a:r>
            <a:endParaRPr/>
          </a:p>
          <a:p>
            <a:pPr marL="457200" lvl="0" indent="0" algn="l" rtl="0">
              <a:lnSpc>
                <a:spcPct val="115000"/>
              </a:lnSpc>
              <a:spcBef>
                <a:spcPts val="0"/>
              </a:spcBef>
              <a:spcAft>
                <a:spcPts val="0"/>
              </a:spcAft>
              <a:buNone/>
            </a:pPr>
            <a:r>
              <a:rPr lang="en-US"/>
              <a:t>・Global IP、Private IP</a:t>
            </a:r>
            <a:endParaRPr/>
          </a:p>
          <a:p>
            <a:pPr marL="0" lvl="0" indent="0" algn="l" rtl="0">
              <a:lnSpc>
                <a:spcPct val="115000"/>
              </a:lnSpc>
              <a:spcBef>
                <a:spcPts val="0"/>
              </a:spcBef>
              <a:spcAft>
                <a:spcPts val="0"/>
              </a:spcAft>
              <a:buNone/>
            </a:pPr>
            <a:r>
              <a:rPr lang="en-US" sz="3600"/>
              <a:t>　・</a:t>
            </a:r>
            <a:r>
              <a:rPr lang="en-US">
                <a:solidFill>
                  <a:schemeClr val="dk1"/>
                </a:solidFill>
              </a:rPr>
              <a:t>NAT、NAPT</a:t>
            </a:r>
            <a:endParaRPr sz="3600"/>
          </a:p>
        </p:txBody>
      </p:sp>
      <p:sp>
        <p:nvSpPr>
          <p:cNvPr id="945" name="Google Shape;945;p133"/>
          <p:cNvSpPr txBox="1">
            <a:spLocks noGrp="1"/>
          </p:cNvSpPr>
          <p:nvPr>
            <p:ph type="body" idx="1"/>
          </p:nvPr>
        </p:nvSpPr>
        <p:spPr>
          <a:xfrm>
            <a:off x="647700" y="25145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a:t>5回目の授業では引き続き</a:t>
            </a:r>
            <a:r>
              <a:rPr lang="en-US" sz="3600" b="1">
                <a:solidFill>
                  <a:schemeClr val="accent5"/>
                </a:solidFill>
              </a:rPr>
              <a:t>IPアドレス</a:t>
            </a:r>
            <a:r>
              <a:rPr lang="en-US"/>
              <a:t>について勉強します</a:t>
            </a:r>
            <a:endParaRPr sz="3600"/>
          </a:p>
        </p:txBody>
      </p:sp>
      <p:sp>
        <p:nvSpPr>
          <p:cNvPr id="946" name="Google Shape;946;p133"/>
          <p:cNvSpPr txBox="1"/>
          <p:nvPr/>
        </p:nvSpPr>
        <p:spPr>
          <a:xfrm>
            <a:off x="647700" y="6261650"/>
            <a:ext cx="11615400" cy="2955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200">
                <a:solidFill>
                  <a:schemeClr val="dk1"/>
                </a:solidFill>
              </a:rPr>
              <a:t>2. 授業に使う新しい言葉は以下のファイルにまとめています</a:t>
            </a:r>
            <a:endParaRPr sz="3200"/>
          </a:p>
          <a:p>
            <a:pPr marL="0" lvl="0" indent="0" algn="l" rtl="0">
              <a:lnSpc>
                <a:spcPct val="150000"/>
              </a:lnSpc>
              <a:spcBef>
                <a:spcPts val="0"/>
              </a:spcBef>
              <a:spcAft>
                <a:spcPts val="0"/>
              </a:spcAft>
              <a:buClr>
                <a:schemeClr val="dk1"/>
              </a:buClr>
              <a:buSzPts val="1100"/>
              <a:buFont typeface="Arial"/>
              <a:buNone/>
            </a:pPr>
            <a:r>
              <a:rPr lang="en-US" sz="3200"/>
              <a:t>    </a:t>
            </a:r>
            <a:r>
              <a:rPr lang="en-US" sz="3200" u="sng">
                <a:solidFill>
                  <a:schemeClr val="hlink"/>
                </a:solidFill>
                <a:hlinkClick r:id="rId3"/>
              </a:rPr>
              <a:t>05_新しい言葉</a:t>
            </a:r>
            <a:endParaRPr sz="3200"/>
          </a:p>
          <a:p>
            <a:pPr marL="0" lvl="0" indent="0" algn="l" rtl="0">
              <a:lnSpc>
                <a:spcPct val="150000"/>
              </a:lnSpc>
              <a:spcBef>
                <a:spcPts val="0"/>
              </a:spcBef>
              <a:spcAft>
                <a:spcPts val="0"/>
              </a:spcAft>
              <a:buClr>
                <a:schemeClr val="dk1"/>
              </a:buClr>
              <a:buSzPts val="1100"/>
              <a:buFont typeface="Arial"/>
              <a:buNone/>
            </a:pPr>
            <a:r>
              <a:rPr lang="en-US" sz="3200"/>
              <a:t>   次の授業までに予習しておいてください。</a:t>
            </a:r>
            <a:endParaRPr sz="3200"/>
          </a:p>
          <a:p>
            <a:pPr marL="457200" lvl="0" indent="0" algn="l" rtl="0">
              <a:lnSpc>
                <a:spcPct val="150000"/>
              </a:lnSpc>
              <a:spcBef>
                <a:spcPts val="0"/>
              </a:spcBef>
              <a:spcAft>
                <a:spcPts val="0"/>
              </a:spcAft>
              <a:buNone/>
            </a:pPr>
            <a:endParaRPr sz="3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34"/>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今日の</a:t>
            </a:r>
            <a:r>
              <a:rPr lang="en-US" sz="5400" i="0" u="none" strike="noStrike" cap="none">
                <a:solidFill>
                  <a:schemeClr val="accent5"/>
                </a:solidFill>
              </a:rPr>
              <a:t>授業は終わりです</a:t>
            </a:r>
            <a:endParaRPr sz="5400" i="0" u="none" strike="noStrike" cap="none">
              <a:solidFill>
                <a:schemeClr val="accent5"/>
              </a:solidFill>
            </a:endParaRPr>
          </a:p>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また会いましょう</a:t>
            </a:r>
            <a:endParaRPr sz="5400">
              <a:solidFill>
                <a:schemeClr val="accent5"/>
              </a:solidFill>
            </a:endParaRPr>
          </a:p>
        </p:txBody>
      </p:sp>
      <p:sp>
        <p:nvSpPr>
          <p:cNvPr id="952" name="Google Shape;952;p134"/>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i="1" u="none" strike="noStrike" cap="none">
                <a:solidFill>
                  <a:schemeClr val="accent5"/>
                </a:solidFill>
              </a:rPr>
              <a:t>Hẹn gặp lại</a:t>
            </a:r>
            <a:r>
              <a:rPr lang="en-US" sz="5300" i="1">
                <a:solidFill>
                  <a:schemeClr val="accent5"/>
                </a:solidFill>
              </a:rPr>
              <a:t> lần sau</a:t>
            </a:r>
            <a:endParaRPr sz="5300" i="1">
              <a:solidFill>
                <a:schemeClr val="accent5"/>
              </a:solidFill>
            </a:endParaRPr>
          </a:p>
          <a:p>
            <a:pPr marL="0" marR="0" lvl="0" indent="0" algn="ctr" rtl="0">
              <a:lnSpc>
                <a:spcPct val="100000"/>
              </a:lnSpc>
              <a:spcBef>
                <a:spcPts val="0"/>
              </a:spcBef>
              <a:spcAft>
                <a:spcPts val="0"/>
              </a:spcAft>
              <a:buClr>
                <a:schemeClr val="accent5"/>
              </a:buClr>
              <a:buSzPts val="5300"/>
              <a:buFont typeface="Palatino"/>
              <a:buNone/>
            </a:pPr>
            <a:endParaRPr sz="5300" i="1">
              <a:solidFill>
                <a:schemeClr val="accent5"/>
              </a:solidFill>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2393</Words>
  <Application>Microsoft Office PowerPoint</Application>
  <PresentationFormat>Tùy chỉnh</PresentationFormat>
  <Paragraphs>794</Paragraphs>
  <Slides>92</Slides>
  <Notes>88</Notes>
  <HiddenSlides>0</HiddenSlides>
  <MMClips>0</MMClips>
  <ScaleCrop>false</ScaleCrop>
  <HeadingPairs>
    <vt:vector size="6" baseType="variant">
      <vt:variant>
        <vt:lpstr>Phông được Dùng</vt:lpstr>
      </vt:variant>
      <vt:variant>
        <vt:i4>5</vt:i4>
      </vt:variant>
      <vt:variant>
        <vt:lpstr>Chủ đề</vt:lpstr>
      </vt:variant>
      <vt:variant>
        <vt:i4>3</vt:i4>
      </vt:variant>
      <vt:variant>
        <vt:lpstr>Tiêu đề Bản chiếu</vt:lpstr>
      </vt:variant>
      <vt:variant>
        <vt:i4>92</vt:i4>
      </vt:variant>
    </vt:vector>
  </HeadingPairs>
  <TitlesOfParts>
    <vt:vector size="100" baseType="lpstr">
      <vt:lpstr>Avenir</vt:lpstr>
      <vt:lpstr>Arial</vt:lpstr>
      <vt:lpstr>Helvetica Neue</vt:lpstr>
      <vt:lpstr>M PLUS 1p</vt:lpstr>
      <vt:lpstr>Palatino</vt:lpstr>
      <vt:lpstr>White</vt:lpstr>
      <vt:lpstr>White</vt:lpstr>
      <vt:lpstr>White</vt:lpstr>
      <vt:lpstr>IT日本語1</vt:lpstr>
      <vt:lpstr>小テスト</vt:lpstr>
      <vt:lpstr>小テスト</vt:lpstr>
      <vt:lpstr>目的と目標</vt:lpstr>
      <vt:lpstr>目次</vt:lpstr>
      <vt:lpstr>前回の復習</vt:lpstr>
      <vt:lpstr>TCP/IP</vt:lpstr>
      <vt:lpstr>TCP/IPと OSI基本参照モデルの対応</vt:lpstr>
      <vt:lpstr>TCP/IPのプロトコル</vt:lpstr>
      <vt:lpstr>ポート番号</vt:lpstr>
      <vt:lpstr>TCPとUDP</vt:lpstr>
      <vt:lpstr>電子メールの仕組み</vt:lpstr>
      <vt:lpstr>IPアドレス</vt:lpstr>
      <vt:lpstr>IPアドレスとは</vt:lpstr>
      <vt:lpstr>Truyền thông trên internet truyền thông được thực hiện bằng cách sử dụng giao thức TCP/IP. Để tìm kiếm đối tượng truyền thông trong mạng TCP/IP thì mỗi máy tinh hay máy truyền thông sẽ được ganh cho 1 số định danh duy nhất trên thế giới. Số này gọi là địa chỉ IP. Có thể nói địa chỉ IP chính là địa chỉ trên thế giới mạng TCP/IP.</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IPアドレスとは</vt:lpstr>
      <vt:lpstr>IPアドレスとは</vt:lpstr>
      <vt:lpstr>IPアドレスとは</vt:lpstr>
      <vt:lpstr>IPv4</vt:lpstr>
      <vt:lpstr>Địa chỉ được phổ biến rộng rãi là IPv4 với 32 bit, được biểu diễn bởi 32 kí tự nhị phân. Thông thường để con người chúng ta dễ hiểu thì sau khi phân chia địa chỉ IPv4 thành mỗi  8 bit bởi dấu chấm, nó sẽ được viết ra thành 4 nhóm từ 1-&gt; 3 kí tự hệ thập phân mà được  tinh lại từ hệ nhị phân.  </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IPv4</vt:lpstr>
      <vt:lpstr>文法</vt:lpstr>
      <vt:lpstr>文法</vt:lpstr>
      <vt:lpstr>IPv4</vt:lpstr>
      <vt:lpstr>ping</vt:lpstr>
      <vt:lpstr>Ping là câu lệnh xác nhận xem có kết nối bình thường hay không bằng việc gửi dữ liệu cho bên muốn kết nối mạng và phản hồi từ phía bên kia được trả về.  Trường hợp không kết nối được thì được xem như là đã phát sinh lỗi</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ping</vt:lpstr>
      <vt:lpstr>ping</vt:lpstr>
      <vt:lpstr>IPv6</vt:lpstr>
      <vt:lpstr>IPv6</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IPv6</vt:lpstr>
      <vt:lpstr>IPv6</vt:lpstr>
      <vt:lpstr>文法</vt:lpstr>
      <vt:lpstr>文法</vt:lpstr>
      <vt:lpstr>IPv6</vt:lpstr>
      <vt:lpstr>IPv6</vt:lpstr>
      <vt:lpstr>DNS</vt:lpstr>
      <vt:lpstr>DNS</vt:lpstr>
      <vt:lpstr>Như đã giải thích ở trang trước, địa chỉ IP được biểu diễn như là 203.216.247.249 nhưng cho dù như vẫn vẫn ko thể nhớ ngay được.  Vì vậv nên để dễ nhớ hơn nữa người ta gán 1 tên khác sử dụng kí tự và chữ số như là yahoo.co.jp. Đây chính là tên miền ( host name).  Địa chỉ IP vvafteen miền, nếu ko tương ứng sẽ gây ra nhầm lẫn, Gọi cơ chế quản lí sự tương ứng giữa địa chỉ IP và tên miền là DNS.</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DNS</vt:lpstr>
      <vt:lpstr>文法</vt:lpstr>
      <vt:lpstr>DNS</vt:lpstr>
      <vt:lpstr>文法</vt:lpstr>
      <vt:lpstr>DNS</vt:lpstr>
      <vt:lpstr>文法</vt:lpstr>
      <vt:lpstr>DNS</vt:lpstr>
      <vt:lpstr>アルファベット語と カタカナ語練習</vt:lpstr>
      <vt:lpstr>カタカナ語・アルファベット語</vt:lpstr>
      <vt:lpstr>カタカナ語・アルファベット語</vt:lpstr>
      <vt:lpstr>復習</vt:lpstr>
      <vt:lpstr>問題1</vt:lpstr>
      <vt:lpstr>問題2</vt:lpstr>
      <vt:lpstr>問題3</vt:lpstr>
      <vt:lpstr>問題4</vt:lpstr>
      <vt:lpstr>宿題</vt:lpstr>
      <vt:lpstr>宿題</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IT日本語1</dc:title>
  <cp:lastModifiedBy>NGUYEN THE DUC 20194515</cp:lastModifiedBy>
  <cp:revision>1</cp:revision>
  <dcterms:modified xsi:type="dcterms:W3CDTF">2021-11-02T19:11:28Z</dcterms:modified>
</cp:coreProperties>
</file>